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handoutMasterIdLst>
    <p:handoutMasterId r:id="rId40"/>
  </p:handoutMasterIdLst>
  <p:sldIdLst>
    <p:sldId id="256" r:id="rId2"/>
    <p:sldId id="299" r:id="rId3"/>
    <p:sldId id="257" r:id="rId4"/>
    <p:sldId id="258" r:id="rId5"/>
    <p:sldId id="293" r:id="rId6"/>
    <p:sldId id="260" r:id="rId7"/>
    <p:sldId id="261" r:id="rId8"/>
    <p:sldId id="262" r:id="rId9"/>
    <p:sldId id="263" r:id="rId10"/>
    <p:sldId id="314" r:id="rId11"/>
    <p:sldId id="311" r:id="rId12"/>
    <p:sldId id="312" r:id="rId13"/>
    <p:sldId id="322" r:id="rId14"/>
    <p:sldId id="315" r:id="rId15"/>
    <p:sldId id="265" r:id="rId16"/>
    <p:sldId id="267" r:id="rId17"/>
    <p:sldId id="268" r:id="rId18"/>
    <p:sldId id="269" r:id="rId19"/>
    <p:sldId id="270" r:id="rId20"/>
    <p:sldId id="310" r:id="rId21"/>
    <p:sldId id="272" r:id="rId22"/>
    <p:sldId id="294" r:id="rId23"/>
    <p:sldId id="323" r:id="rId24"/>
    <p:sldId id="276" r:id="rId25"/>
    <p:sldId id="316" r:id="rId26"/>
    <p:sldId id="317" r:id="rId27"/>
    <p:sldId id="318" r:id="rId28"/>
    <p:sldId id="277" r:id="rId29"/>
    <p:sldId id="278" r:id="rId30"/>
    <p:sldId id="279" r:id="rId31"/>
    <p:sldId id="280" r:id="rId32"/>
    <p:sldId id="281" r:id="rId33"/>
    <p:sldId id="297" r:id="rId34"/>
    <p:sldId id="287" r:id="rId35"/>
    <p:sldId id="319" r:id="rId36"/>
    <p:sldId id="285" r:id="rId37"/>
    <p:sldId id="286" r:id="rId38"/>
    <p:sldId id="300" r:id="rId39"/>
  </p:sldIdLst>
  <p:sldSz cx="9144000" cy="6858000" type="screen4x3"/>
  <p:notesSz cx="7019925" cy="93059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9" autoAdjust="0"/>
    <p:restoredTop sz="94603" autoAdjust="0"/>
  </p:normalViewPr>
  <p:slideViewPr>
    <p:cSldViewPr>
      <p:cViewPr>
        <p:scale>
          <a:sx n="77" d="100"/>
          <a:sy n="77" d="100"/>
        </p:scale>
        <p:origin x="-1176" y="-4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41650"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6689" y="1"/>
            <a:ext cx="3041650" cy="465138"/>
          </a:xfrm>
          <a:prstGeom prst="rect">
            <a:avLst/>
          </a:prstGeom>
        </p:spPr>
        <p:txBody>
          <a:bodyPr vert="horz" lIns="91440" tIns="45720" rIns="91440" bIns="45720" rtlCol="0"/>
          <a:lstStyle>
            <a:lvl1pPr algn="r">
              <a:defRPr sz="1200"/>
            </a:lvl1pPr>
          </a:lstStyle>
          <a:p>
            <a:fld id="{6455647A-1D21-4C6B-8D30-1E8719CA32D1}" type="datetimeFigureOut">
              <a:rPr lang="en-US" smtClean="0"/>
              <a:pPr/>
              <a:t>2/26/2013</a:t>
            </a:fld>
            <a:endParaRPr lang="en-US"/>
          </a:p>
        </p:txBody>
      </p:sp>
      <p:sp>
        <p:nvSpPr>
          <p:cNvPr id="4" name="Footer Placeholder 3"/>
          <p:cNvSpPr>
            <a:spLocks noGrp="1"/>
          </p:cNvSpPr>
          <p:nvPr>
            <p:ph type="ftr" sz="quarter" idx="2"/>
          </p:nvPr>
        </p:nvSpPr>
        <p:spPr>
          <a:xfrm>
            <a:off x="1" y="8839201"/>
            <a:ext cx="3041650"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6689" y="8839201"/>
            <a:ext cx="3041650" cy="465138"/>
          </a:xfrm>
          <a:prstGeom prst="rect">
            <a:avLst/>
          </a:prstGeom>
        </p:spPr>
        <p:txBody>
          <a:bodyPr vert="horz" lIns="91440" tIns="45720" rIns="91440" bIns="45720" rtlCol="0" anchor="b"/>
          <a:lstStyle>
            <a:lvl1pPr algn="r">
              <a:defRPr sz="1200"/>
            </a:lvl1pPr>
          </a:lstStyle>
          <a:p>
            <a:fld id="{438F1F33-0773-4ADE-AE1C-11F975467AB2}" type="slidenum">
              <a:rPr lang="en-US" smtClean="0"/>
              <a:pPr/>
              <a:t>‹#›</a:t>
            </a:fld>
            <a:endParaRPr lang="en-US"/>
          </a:p>
        </p:txBody>
      </p:sp>
    </p:spTree>
    <p:extLst>
      <p:ext uri="{BB962C8B-B14F-4D97-AF65-F5344CB8AC3E}">
        <p14:creationId xmlns:p14="http://schemas.microsoft.com/office/powerpoint/2010/main" val="3618647698"/>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345A5CD6-EAE0-4921-A011-2CBE0B73A886}" type="datetimeFigureOut">
              <a:rPr lang="en-US" smtClean="0"/>
              <a:pPr/>
              <a:t>2/26/2013</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75E43449-A513-4E07-9EB8-AE20FF5767A9}"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45A5CD6-EAE0-4921-A011-2CBE0B73A886}" type="datetimeFigureOut">
              <a:rPr lang="en-US" smtClean="0"/>
              <a:pPr/>
              <a:t>2/26/2013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E43449-A513-4E07-9EB8-AE20FF5767A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45A5CD6-EAE0-4921-A011-2CBE0B73A886}" type="datetimeFigureOut">
              <a:rPr lang="en-US" smtClean="0"/>
              <a:pPr/>
              <a:t>2/26/2013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E43449-A513-4E07-9EB8-AE20FF5767A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45A5CD6-EAE0-4921-A011-2CBE0B73A886}" type="datetimeFigureOut">
              <a:rPr lang="en-US" smtClean="0"/>
              <a:pPr/>
              <a:t>2/26/2013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E43449-A513-4E07-9EB8-AE20FF5767A9}"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345A5CD6-EAE0-4921-A011-2CBE0B73A886}" type="datetimeFigureOut">
              <a:rPr lang="en-US" smtClean="0"/>
              <a:pPr/>
              <a:t>2/26/2013</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75E43449-A513-4E07-9EB8-AE20FF5767A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345A5CD6-EAE0-4921-A011-2CBE0B73A886}" type="datetimeFigureOut">
              <a:rPr lang="en-US" smtClean="0"/>
              <a:pPr/>
              <a:t>2/26/2013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5E43449-A513-4E07-9EB8-AE20FF5767A9}"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345A5CD6-EAE0-4921-A011-2CBE0B73A886}" type="datetimeFigureOut">
              <a:rPr lang="en-US" smtClean="0"/>
              <a:pPr/>
              <a:t>2/26/2013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5E43449-A513-4E07-9EB8-AE20FF5767A9}"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345A5CD6-EAE0-4921-A011-2CBE0B73A886}" type="datetimeFigureOut">
              <a:rPr lang="en-US" smtClean="0"/>
              <a:pPr/>
              <a:t>2/26/2013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5E43449-A513-4E07-9EB8-AE20FF5767A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45A5CD6-EAE0-4921-A011-2CBE0B73A886}" type="datetimeFigureOut">
              <a:rPr lang="en-US" smtClean="0"/>
              <a:pPr/>
              <a:t>2/26/2013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5E43449-A513-4E07-9EB8-AE20FF5767A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345A5CD6-EAE0-4921-A011-2CBE0B73A886}" type="datetimeFigureOut">
              <a:rPr lang="en-US" smtClean="0"/>
              <a:pPr/>
              <a:t>2/26/2013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5E43449-A513-4E07-9EB8-AE20FF5767A9}"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345A5CD6-EAE0-4921-A011-2CBE0B73A886}" type="datetimeFigureOut">
              <a:rPr lang="en-US" smtClean="0"/>
              <a:pPr/>
              <a:t>2/26/2013</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75E43449-A513-4E07-9EB8-AE20FF5767A9}"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345A5CD6-EAE0-4921-A011-2CBE0B73A886}" type="datetimeFigureOut">
              <a:rPr lang="en-US" smtClean="0"/>
              <a:pPr/>
              <a:t>2/26/2013</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75E43449-A513-4E07-9EB8-AE20FF5767A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wbginvestmentclimate.org/uploads/SecuredTransactionsSystems.pdf"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www.uncitral.org/uncitral/search.html?q=secured+transactions"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www.frbatlanta.org/pubs/econsouth/12q3_summary_secured_transaction_reform.cfm"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www.minneapolisfed.org/indiancountry/" TargetMode="External"/><Relationship Id="rId2" Type="http://schemas.openxmlformats.org/officeDocument/2006/relationships/hyperlink" Target="http://www.uniformlaws.org/"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hyperlink" Target="mailto:susan.woodrow@mpls.frb.or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95400" y="3200400"/>
            <a:ext cx="6400800" cy="1981200"/>
          </a:xfrm>
        </p:spPr>
        <p:txBody>
          <a:bodyPr>
            <a:normAutofit fontScale="77500" lnSpcReduction="20000"/>
          </a:bodyPr>
          <a:lstStyle/>
          <a:p>
            <a:r>
              <a:rPr lang="en-US" sz="3200" dirty="0" smtClean="0"/>
              <a:t>The Importance of </a:t>
            </a:r>
          </a:p>
          <a:p>
            <a:r>
              <a:rPr lang="en-US" sz="3200" dirty="0" smtClean="0"/>
              <a:t>Tribal Secured Transactions Codes</a:t>
            </a:r>
          </a:p>
          <a:p>
            <a:endParaRPr lang="en-US" sz="3200" dirty="0" smtClean="0"/>
          </a:p>
          <a:p>
            <a:r>
              <a:rPr lang="en-US" sz="1900" dirty="0" smtClean="0"/>
              <a:t>2013 Annual Indian Law Conference</a:t>
            </a:r>
          </a:p>
          <a:p>
            <a:r>
              <a:rPr lang="en-US" sz="1900" dirty="0" smtClean="0"/>
              <a:t>Federal Bar Association</a:t>
            </a:r>
          </a:p>
          <a:p>
            <a:r>
              <a:rPr lang="en-US" sz="1900" dirty="0" smtClean="0"/>
              <a:t>April 11, 2013</a:t>
            </a:r>
          </a:p>
          <a:p>
            <a:endParaRPr lang="en-US" sz="3200" dirty="0" smtClean="0"/>
          </a:p>
          <a:p>
            <a:endParaRPr lang="en-US" dirty="0"/>
          </a:p>
        </p:txBody>
      </p:sp>
      <p:sp>
        <p:nvSpPr>
          <p:cNvPr id="2" name="Title 1"/>
          <p:cNvSpPr>
            <a:spLocks noGrp="1"/>
          </p:cNvSpPr>
          <p:nvPr>
            <p:ph type="ctrTitle"/>
          </p:nvPr>
        </p:nvSpPr>
        <p:spPr/>
        <p:txBody>
          <a:bodyPr>
            <a:normAutofit fontScale="90000"/>
          </a:bodyPr>
          <a:lstStyle/>
          <a:p>
            <a:r>
              <a:rPr lang="en-US" dirty="0" smtClean="0"/>
              <a:t/>
            </a:r>
            <a:br>
              <a:rPr lang="en-US" dirty="0" smtClean="0"/>
            </a:br>
            <a:r>
              <a:rPr lang="en-US" dirty="0" smtClean="0"/>
              <a:t>The Rule of Law and Access to Credit</a:t>
            </a:r>
            <a:br>
              <a:rPr lang="en-US" dirty="0" smtClean="0"/>
            </a:br>
            <a:r>
              <a:rPr lang="en-US" dirty="0" smtClean="0"/>
              <a:t>in Indian Country</a:t>
            </a:r>
            <a:br>
              <a:rPr lang="en-US" dirty="0" smtClean="0"/>
            </a:br>
            <a:endParaRPr lang="en-US" dirty="0"/>
          </a:p>
        </p:txBody>
      </p:sp>
      <p:sp>
        <p:nvSpPr>
          <p:cNvPr id="4" name="TextBox 3"/>
          <p:cNvSpPr txBox="1"/>
          <p:nvPr/>
        </p:nvSpPr>
        <p:spPr>
          <a:xfrm>
            <a:off x="381000" y="5425181"/>
            <a:ext cx="8458200" cy="584775"/>
          </a:xfrm>
          <a:prstGeom prst="rect">
            <a:avLst/>
          </a:prstGeom>
          <a:noFill/>
        </p:spPr>
        <p:txBody>
          <a:bodyPr wrap="square" rtlCol="0">
            <a:spAutoFit/>
          </a:bodyPr>
          <a:lstStyle/>
          <a:p>
            <a:pPr algn="ctr"/>
            <a:r>
              <a:rPr lang="en-US" sz="1600" dirty="0" smtClean="0">
                <a:solidFill>
                  <a:schemeClr val="tx2"/>
                </a:solidFill>
                <a:latin typeface="+mj-lt"/>
              </a:rPr>
              <a:t>Susan M. Woodrow</a:t>
            </a:r>
          </a:p>
          <a:p>
            <a:pPr algn="ctr"/>
            <a:r>
              <a:rPr lang="en-US" sz="1600" dirty="0" smtClean="0">
                <a:solidFill>
                  <a:schemeClr val="tx2"/>
                </a:solidFill>
                <a:latin typeface="+mj-lt"/>
              </a:rPr>
              <a:t>Federal Reserve Bank of Minneapolis, Helena (MT) Branch</a:t>
            </a:r>
            <a:endParaRPr lang="en-US" sz="1600" dirty="0">
              <a:solidFill>
                <a:schemeClr val="tx2"/>
              </a:solidFill>
              <a:latin typeface="+mj-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8229600" cy="1249362"/>
          </a:xfrm>
        </p:spPr>
        <p:txBody>
          <a:bodyPr>
            <a:noAutofit/>
          </a:bodyPr>
          <a:lstStyle/>
          <a:p>
            <a:r>
              <a:rPr lang="en-US" sz="3200" dirty="0" smtClean="0"/>
              <a:t>Secured transactions legal developments  around the world</a:t>
            </a:r>
            <a:endParaRPr lang="en-US" sz="3200" dirty="0"/>
          </a:p>
        </p:txBody>
      </p:sp>
      <p:sp>
        <p:nvSpPr>
          <p:cNvPr id="3" name="Content Placeholder 2"/>
          <p:cNvSpPr>
            <a:spLocks noGrp="1"/>
          </p:cNvSpPr>
          <p:nvPr>
            <p:ph sz="quarter" idx="1"/>
          </p:nvPr>
        </p:nvSpPr>
        <p:spPr>
          <a:xfrm>
            <a:off x="457200" y="1676400"/>
            <a:ext cx="8001000" cy="5181600"/>
          </a:xfrm>
        </p:spPr>
        <p:txBody>
          <a:bodyPr>
            <a:normAutofit/>
          </a:bodyPr>
          <a:lstStyle/>
          <a:p>
            <a:pPr marL="293688" lvl="7"/>
            <a:r>
              <a:rPr lang="en-US" sz="2800" dirty="0" smtClean="0">
                <a:latin typeface="+mj-lt"/>
              </a:rPr>
              <a:t>See, for example, a 2010 World Bank Study entitled </a:t>
            </a:r>
            <a:r>
              <a:rPr lang="en-US" sz="2800" i="1" dirty="0" smtClean="0">
                <a:solidFill>
                  <a:srgbClr val="C00000"/>
                </a:solidFill>
                <a:latin typeface="+mj-lt"/>
              </a:rPr>
              <a:t>Secured Transactions Systems and Collateral Registries </a:t>
            </a:r>
            <a:r>
              <a:rPr lang="en-US" sz="2800" dirty="0" smtClean="0">
                <a:latin typeface="+mj-lt"/>
              </a:rPr>
              <a:t>at  </a:t>
            </a:r>
            <a:r>
              <a:rPr lang="en-US" sz="2800" dirty="0" smtClean="0">
                <a:solidFill>
                  <a:schemeClr val="accent5">
                    <a:lumMod val="25000"/>
                  </a:schemeClr>
                </a:solidFill>
                <a:latin typeface="+mj-lt"/>
                <a:hlinkClick r:id="rId2"/>
              </a:rPr>
              <a:t>https://www.wbginvestmentclimate.org/uploads/SecuredTransactionsSystems.pdf</a:t>
            </a:r>
            <a:endParaRPr lang="en-US" sz="2800" dirty="0" smtClean="0">
              <a:solidFill>
                <a:schemeClr val="accent5">
                  <a:lumMod val="25000"/>
                </a:schemeClr>
              </a:solidFill>
              <a:latin typeface="+mj-lt"/>
            </a:endParaRPr>
          </a:p>
          <a:p>
            <a:pPr lvl="1">
              <a:buNone/>
            </a:pPr>
            <a:endParaRPr lang="en-US" sz="2400" dirty="0">
              <a:latin typeface="+mj-lt"/>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04800"/>
            <a:ext cx="8001000" cy="1219200"/>
          </a:xfrm>
        </p:spPr>
        <p:txBody>
          <a:bodyPr>
            <a:noAutofit/>
          </a:bodyPr>
          <a:lstStyle/>
          <a:p>
            <a:r>
              <a:rPr lang="en-US" sz="3200" dirty="0" smtClean="0"/>
              <a:t>Secured transactions legal developments around the world</a:t>
            </a:r>
            <a:endParaRPr lang="en-US" sz="3200" dirty="0"/>
          </a:p>
        </p:txBody>
      </p:sp>
      <p:sp>
        <p:nvSpPr>
          <p:cNvPr id="3" name="Content Placeholder 2"/>
          <p:cNvSpPr>
            <a:spLocks noGrp="1"/>
          </p:cNvSpPr>
          <p:nvPr>
            <p:ph sz="quarter" idx="1"/>
          </p:nvPr>
        </p:nvSpPr>
        <p:spPr>
          <a:xfrm>
            <a:off x="457200" y="1524000"/>
            <a:ext cx="8686800" cy="5334000"/>
          </a:xfrm>
        </p:spPr>
        <p:txBody>
          <a:bodyPr>
            <a:normAutofit lnSpcReduction="10000"/>
          </a:bodyPr>
          <a:lstStyle/>
          <a:p>
            <a:r>
              <a:rPr lang="en-US" sz="2800" dirty="0" smtClean="0">
                <a:latin typeface="+mj-lt"/>
              </a:rPr>
              <a:t>See also United Nations Commission on International Trade Law </a:t>
            </a:r>
            <a:r>
              <a:rPr lang="en-US" sz="2800" dirty="0" smtClean="0">
                <a:solidFill>
                  <a:srgbClr val="C00000"/>
                </a:solidFill>
                <a:latin typeface="+mj-lt"/>
              </a:rPr>
              <a:t>(UNCITRAL</a:t>
            </a:r>
            <a:r>
              <a:rPr lang="en-US" sz="2800" dirty="0" smtClean="0">
                <a:latin typeface="+mj-lt"/>
              </a:rPr>
              <a:t>)</a:t>
            </a:r>
          </a:p>
          <a:p>
            <a:pPr lvl="1"/>
            <a:r>
              <a:rPr lang="en-US" sz="2800" dirty="0" smtClean="0">
                <a:latin typeface="+mj-lt"/>
              </a:rPr>
              <a:t>Has identified secured transactions law as a key foundational need for economic development</a:t>
            </a:r>
          </a:p>
          <a:p>
            <a:pPr lvl="1"/>
            <a:r>
              <a:rPr lang="en-US" sz="2800" dirty="0" smtClean="0">
                <a:latin typeface="+mj-lt"/>
              </a:rPr>
              <a:t>Has developed a legislative guide to help nations develop such laws and registry (filing) systems</a:t>
            </a:r>
          </a:p>
          <a:p>
            <a:pPr lvl="1"/>
            <a:r>
              <a:rPr lang="en-US" sz="2800" dirty="0" smtClean="0">
                <a:latin typeface="+mj-lt"/>
              </a:rPr>
              <a:t>The principles in the guide are highly consistent with Article</a:t>
            </a:r>
          </a:p>
          <a:p>
            <a:pPr lvl="1"/>
            <a:r>
              <a:rPr lang="en-US" sz="2800" dirty="0" smtClean="0">
                <a:latin typeface="+mj-lt"/>
              </a:rPr>
              <a:t>UNCITRAL is in the process of drafting a model ST law</a:t>
            </a:r>
          </a:p>
          <a:p>
            <a:pPr lvl="1"/>
            <a:r>
              <a:rPr lang="en-US" sz="2800" dirty="0" smtClean="0">
                <a:latin typeface="+mj-lt"/>
              </a:rPr>
              <a:t>The legislative guide may be found at  </a:t>
            </a:r>
            <a:r>
              <a:rPr lang="en-US" sz="2800" dirty="0" smtClean="0">
                <a:solidFill>
                  <a:srgbClr val="C00000"/>
                </a:solidFill>
                <a:latin typeface="+mj-lt"/>
                <a:hlinkClick r:id="rId2"/>
              </a:rPr>
              <a:t>www.uncitral.org/uncitral/search.html?q=secured+transactions</a:t>
            </a:r>
            <a:endParaRPr lang="en-US" sz="2800" dirty="0" smtClean="0">
              <a:solidFill>
                <a:srgbClr val="C00000"/>
              </a:solidFill>
              <a:latin typeface="+mj-lt"/>
            </a:endParaRPr>
          </a:p>
          <a:p>
            <a:pPr lvl="1">
              <a:buNone/>
            </a:pPr>
            <a:endParaRPr lang="en-US" sz="2400" dirty="0">
              <a:latin typeface="+mj-lt"/>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8229600" cy="1249362"/>
          </a:xfrm>
        </p:spPr>
        <p:txBody>
          <a:bodyPr>
            <a:noAutofit/>
          </a:bodyPr>
          <a:lstStyle/>
          <a:p>
            <a:r>
              <a:rPr lang="en-US" sz="3200" dirty="0" smtClean="0"/>
              <a:t>Secured transactions legal developments  around the world</a:t>
            </a:r>
            <a:endParaRPr lang="en-US" sz="3200" dirty="0"/>
          </a:p>
        </p:txBody>
      </p:sp>
      <p:sp>
        <p:nvSpPr>
          <p:cNvPr id="3" name="Content Placeholder 2"/>
          <p:cNvSpPr>
            <a:spLocks noGrp="1"/>
          </p:cNvSpPr>
          <p:nvPr>
            <p:ph sz="quarter" idx="1"/>
          </p:nvPr>
        </p:nvSpPr>
        <p:spPr>
          <a:xfrm>
            <a:off x="304800" y="1524000"/>
            <a:ext cx="8839200" cy="5334000"/>
          </a:xfrm>
        </p:spPr>
        <p:txBody>
          <a:bodyPr>
            <a:normAutofit/>
          </a:bodyPr>
          <a:lstStyle/>
          <a:p>
            <a:pPr lvl="1">
              <a:buFont typeface="Arial" pitchFamily="34" charset="0"/>
              <a:buChar char="•"/>
            </a:pPr>
            <a:r>
              <a:rPr lang="en-US" dirty="0" smtClean="0">
                <a:latin typeface="+mj-lt"/>
              </a:rPr>
              <a:t>Examples of the more than thirty countries currently developing or reforming their secured transactions legal regimes</a:t>
            </a:r>
          </a:p>
          <a:p>
            <a:pPr lvl="2">
              <a:buFont typeface="Arial" pitchFamily="34" charset="0"/>
              <a:buChar char="•"/>
            </a:pPr>
            <a:r>
              <a:rPr lang="en-US" sz="2400" dirty="0" smtClean="0">
                <a:solidFill>
                  <a:srgbClr val="C00000"/>
                </a:solidFill>
                <a:latin typeface="+mj-lt"/>
              </a:rPr>
              <a:t>Middle East</a:t>
            </a:r>
            <a:r>
              <a:rPr lang="en-US" sz="2400" dirty="0" smtClean="0">
                <a:latin typeface="+mj-lt"/>
              </a:rPr>
              <a:t>: Yemen, Jordan, Afghanistan, Palestine</a:t>
            </a:r>
          </a:p>
          <a:p>
            <a:pPr lvl="2">
              <a:buFont typeface="Arial" pitchFamily="34" charset="0"/>
              <a:buChar char="•"/>
            </a:pPr>
            <a:r>
              <a:rPr lang="en-US" sz="2400" dirty="0" smtClean="0">
                <a:solidFill>
                  <a:srgbClr val="C00000"/>
                </a:solidFill>
                <a:latin typeface="+mj-lt"/>
              </a:rPr>
              <a:t>Asia</a:t>
            </a:r>
            <a:r>
              <a:rPr lang="en-US" sz="2400" dirty="0" smtClean="0">
                <a:latin typeface="+mj-lt"/>
              </a:rPr>
              <a:t>: India, China, Sri Lanka, Laos, Philippines, Indonesia</a:t>
            </a:r>
          </a:p>
          <a:p>
            <a:pPr lvl="2">
              <a:buFont typeface="Arial" pitchFamily="34" charset="0"/>
              <a:buChar char="•"/>
            </a:pPr>
            <a:r>
              <a:rPr lang="en-US" sz="2400" dirty="0" smtClean="0">
                <a:solidFill>
                  <a:srgbClr val="C00000"/>
                </a:solidFill>
                <a:latin typeface="+mj-lt"/>
              </a:rPr>
              <a:t>Africa</a:t>
            </a:r>
            <a:r>
              <a:rPr lang="en-US" sz="2400" dirty="0" smtClean="0">
                <a:latin typeface="+mj-lt"/>
              </a:rPr>
              <a:t>: Sudan, Ghana, Malawi, Nigeria, Rwanda</a:t>
            </a:r>
          </a:p>
          <a:p>
            <a:pPr lvl="2">
              <a:buFont typeface="Arial" pitchFamily="34" charset="0"/>
              <a:buChar char="•"/>
            </a:pPr>
            <a:r>
              <a:rPr lang="en-US" sz="2400" dirty="0" smtClean="0">
                <a:solidFill>
                  <a:srgbClr val="C00000"/>
                </a:solidFill>
                <a:latin typeface="+mj-lt"/>
              </a:rPr>
              <a:t>Central Asia</a:t>
            </a:r>
            <a:r>
              <a:rPr lang="en-US" sz="2400" dirty="0" smtClean="0">
                <a:latin typeface="+mj-lt"/>
              </a:rPr>
              <a:t>: Azerbaijan, Kyrgyzstan</a:t>
            </a:r>
          </a:p>
          <a:p>
            <a:pPr lvl="2">
              <a:buFont typeface="Arial" pitchFamily="34" charset="0"/>
              <a:buChar char="•"/>
            </a:pPr>
            <a:r>
              <a:rPr lang="en-US" sz="2400" dirty="0" smtClean="0">
                <a:solidFill>
                  <a:srgbClr val="C00000"/>
                </a:solidFill>
                <a:latin typeface="+mj-lt"/>
              </a:rPr>
              <a:t>Latin America</a:t>
            </a:r>
            <a:r>
              <a:rPr lang="en-US" sz="2400" dirty="0" smtClean="0">
                <a:latin typeface="+mj-lt"/>
              </a:rPr>
              <a:t>: Columbia, Guatemala, Haiti, Peru, El Salvador </a:t>
            </a:r>
          </a:p>
          <a:p>
            <a:pPr lvl="1">
              <a:buFont typeface="Arial" pitchFamily="34" charset="0"/>
              <a:buChar char="•"/>
            </a:pPr>
            <a:r>
              <a:rPr lang="en-US" dirty="0" smtClean="0">
                <a:latin typeface="+mj-lt"/>
              </a:rPr>
              <a:t>Many other countries have expressed interest </a:t>
            </a:r>
          </a:p>
          <a:p>
            <a:pPr lvl="1">
              <a:buFont typeface="Arial" pitchFamily="34" charset="0"/>
              <a:buChar char="•"/>
            </a:pPr>
            <a:r>
              <a:rPr lang="en-US" dirty="0" smtClean="0">
                <a:latin typeface="+mj-lt"/>
              </a:rPr>
              <a:t>The development of modern, comprehensive secured transactions regimes has become a global movement </a:t>
            </a:r>
            <a:r>
              <a:rPr lang="en-US" b="1" dirty="0" smtClean="0">
                <a:latin typeface="+mj-lt"/>
              </a:rPr>
              <a:t>to help facilitate development through improved access to business and consumer credit</a:t>
            </a:r>
          </a:p>
          <a:p>
            <a:pPr lvl="1">
              <a:buNone/>
            </a:pPr>
            <a:endParaRPr lang="en-US" dirty="0">
              <a:latin typeface="+mj-lt"/>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8229600" cy="1249362"/>
          </a:xfrm>
        </p:spPr>
        <p:txBody>
          <a:bodyPr>
            <a:noAutofit/>
          </a:bodyPr>
          <a:lstStyle/>
          <a:p>
            <a:r>
              <a:rPr lang="en-US" sz="3200" dirty="0" smtClean="0"/>
              <a:t>Secured transactions legal developments  around the world</a:t>
            </a:r>
            <a:endParaRPr lang="en-US" sz="3200" dirty="0"/>
          </a:p>
        </p:txBody>
      </p:sp>
      <p:sp>
        <p:nvSpPr>
          <p:cNvPr id="3" name="Content Placeholder 2"/>
          <p:cNvSpPr>
            <a:spLocks noGrp="1"/>
          </p:cNvSpPr>
          <p:nvPr>
            <p:ph sz="quarter" idx="1"/>
          </p:nvPr>
        </p:nvSpPr>
        <p:spPr>
          <a:xfrm>
            <a:off x="304800" y="1524000"/>
            <a:ext cx="8839200" cy="5334000"/>
          </a:xfrm>
        </p:spPr>
        <p:txBody>
          <a:bodyPr>
            <a:normAutofit/>
          </a:bodyPr>
          <a:lstStyle/>
          <a:p>
            <a:pPr lvl="1"/>
            <a:r>
              <a:rPr lang="en-US" sz="2800" dirty="0" smtClean="0">
                <a:latin typeface="+mj-lt"/>
              </a:rPr>
              <a:t>See also an article in</a:t>
            </a:r>
            <a:r>
              <a:rPr lang="en-US" sz="2800" dirty="0" smtClean="0">
                <a:solidFill>
                  <a:srgbClr val="336600"/>
                </a:solidFill>
                <a:latin typeface="+mj-lt"/>
              </a:rPr>
              <a:t> </a:t>
            </a:r>
            <a:r>
              <a:rPr lang="en-US" sz="2800" b="1" dirty="0" err="1" smtClean="0">
                <a:solidFill>
                  <a:srgbClr val="336600"/>
                </a:solidFill>
                <a:latin typeface="+mj-lt"/>
              </a:rPr>
              <a:t>EconSouth</a:t>
            </a:r>
            <a:r>
              <a:rPr lang="en-US" sz="2800" dirty="0" smtClean="0">
                <a:latin typeface="+mj-lt"/>
              </a:rPr>
              <a:t>, a publication of the Federal Reserve Bank of Atlanta’s </a:t>
            </a:r>
            <a:r>
              <a:rPr lang="en-US" sz="2800" i="1" dirty="0" smtClean="0">
                <a:latin typeface="+mj-lt"/>
              </a:rPr>
              <a:t>Americas Center</a:t>
            </a:r>
            <a:r>
              <a:rPr lang="en-US" sz="2800" dirty="0" smtClean="0">
                <a:latin typeface="+mj-lt"/>
              </a:rPr>
              <a:t>, Third Quarter 2012 issue, entitled </a:t>
            </a:r>
            <a:r>
              <a:rPr lang="en-US" sz="2800" b="1" dirty="0" smtClean="0">
                <a:latin typeface="+mj-lt"/>
              </a:rPr>
              <a:t>“Secured Transactions Reform: Moving Ahead with Movable Assets”</a:t>
            </a:r>
          </a:p>
          <a:p>
            <a:pPr lvl="1"/>
            <a:r>
              <a:rPr lang="en-US" sz="2800" dirty="0" smtClean="0">
                <a:latin typeface="+mj-lt"/>
                <a:hlinkClick r:id="rId2"/>
              </a:rPr>
              <a:t>http://www.frbatlanta.org/pubs/econsouth/12q3_summary_secured_transaction_reform.cfm</a:t>
            </a:r>
            <a:endParaRPr lang="en-US" sz="2800" dirty="0" smtClean="0">
              <a:latin typeface="+mj-lt"/>
            </a:endParaRPr>
          </a:p>
          <a:p>
            <a:pPr lvl="1">
              <a:buNone/>
            </a:pPr>
            <a:endParaRPr lang="en-US" sz="2800" dirty="0" smtClean="0">
              <a:latin typeface="+mj-lt"/>
            </a:endParaRPr>
          </a:p>
          <a:p>
            <a:pPr lvl="1">
              <a:buNone/>
            </a:pPr>
            <a:endParaRPr lang="en-US" b="1" dirty="0">
              <a:latin typeface="+mj-lt"/>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792162"/>
          </a:xfrm>
        </p:spPr>
        <p:txBody>
          <a:bodyPr>
            <a:normAutofit/>
          </a:bodyPr>
          <a:lstStyle/>
          <a:p>
            <a:r>
              <a:rPr lang="en-US" sz="3200" dirty="0" smtClean="0"/>
              <a:t>Two broad categories of secured credit</a:t>
            </a:r>
            <a:endParaRPr lang="en-US" sz="3200" dirty="0"/>
          </a:p>
        </p:txBody>
      </p:sp>
      <p:sp>
        <p:nvSpPr>
          <p:cNvPr id="3" name="Content Placeholder 2"/>
          <p:cNvSpPr>
            <a:spLocks noGrp="1"/>
          </p:cNvSpPr>
          <p:nvPr>
            <p:ph sz="quarter" idx="1"/>
          </p:nvPr>
        </p:nvSpPr>
        <p:spPr>
          <a:xfrm>
            <a:off x="457200" y="1219200"/>
            <a:ext cx="8686800" cy="5638800"/>
          </a:xfrm>
        </p:spPr>
        <p:txBody>
          <a:bodyPr>
            <a:noAutofit/>
          </a:bodyPr>
          <a:lstStyle/>
          <a:p>
            <a:pPr marL="736600" lvl="2" indent="-268288"/>
            <a:r>
              <a:rPr lang="en-US" sz="2800" dirty="0" smtClean="0">
                <a:latin typeface="+mj-lt"/>
              </a:rPr>
              <a:t>Using </a:t>
            </a:r>
            <a:r>
              <a:rPr lang="en-US" sz="2800" dirty="0" smtClean="0">
                <a:solidFill>
                  <a:srgbClr val="C00000"/>
                </a:solidFill>
                <a:latin typeface="+mj-lt"/>
              </a:rPr>
              <a:t>real property </a:t>
            </a:r>
            <a:r>
              <a:rPr lang="en-US" sz="2800" dirty="0" smtClean="0">
                <a:latin typeface="+mj-lt"/>
              </a:rPr>
              <a:t>(land or things attached to land) as collateral – think of the broad category of “mortgage lending”</a:t>
            </a:r>
          </a:p>
          <a:p>
            <a:pPr marL="736600" lvl="2" indent="-223838"/>
            <a:r>
              <a:rPr lang="en-US" sz="2800" dirty="0" smtClean="0">
                <a:latin typeface="+mj-lt"/>
              </a:rPr>
              <a:t>Using </a:t>
            </a:r>
            <a:r>
              <a:rPr lang="en-US" sz="2800" dirty="0" smtClean="0">
                <a:solidFill>
                  <a:srgbClr val="C00000"/>
                </a:solidFill>
                <a:latin typeface="+mj-lt"/>
              </a:rPr>
              <a:t>personal property </a:t>
            </a:r>
            <a:r>
              <a:rPr lang="en-US" sz="2800" dirty="0" smtClean="0">
                <a:latin typeface="+mj-lt"/>
              </a:rPr>
              <a:t>(everything other than real property) as collateral – secured transactions lending and other credit</a:t>
            </a:r>
          </a:p>
          <a:p>
            <a:pPr marL="736600" lvl="2" indent="-223838"/>
            <a:endParaRPr lang="en-US" sz="2800" dirty="0" smtClean="0">
              <a:latin typeface="+mj-lt"/>
            </a:endParaRPr>
          </a:p>
          <a:p>
            <a:pPr lvl="2">
              <a:buNone/>
            </a:pPr>
            <a:r>
              <a:rPr lang="en-US" sz="2800" b="1" dirty="0" smtClean="0">
                <a:latin typeface="+mj-lt"/>
              </a:rPr>
              <a:t>NOTE:  </a:t>
            </a:r>
            <a:r>
              <a:rPr lang="en-US" sz="2800" dirty="0" smtClean="0">
                <a:solidFill>
                  <a:schemeClr val="accent2">
                    <a:lumMod val="75000"/>
                  </a:schemeClr>
                </a:solidFill>
                <a:latin typeface="+mj-lt"/>
              </a:rPr>
              <a:t>A secured transactions law does not generally deal with real property (with some exceptions)</a:t>
            </a:r>
          </a:p>
          <a:p>
            <a:pPr marL="334963" lvl="1" indent="-112713">
              <a:buFont typeface="Arial" pitchFamily="34" charset="0"/>
              <a:buChar char="•"/>
            </a:pP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868362"/>
          </a:xfrm>
        </p:spPr>
        <p:txBody>
          <a:bodyPr>
            <a:normAutofit/>
          </a:bodyPr>
          <a:lstStyle/>
          <a:p>
            <a:r>
              <a:rPr lang="en-US" sz="3200" dirty="0" smtClean="0"/>
              <a:t>Examples of personal property</a:t>
            </a:r>
            <a:endParaRPr lang="en-US" sz="3200" dirty="0"/>
          </a:p>
        </p:txBody>
      </p:sp>
      <p:sp>
        <p:nvSpPr>
          <p:cNvPr id="3" name="Content Placeholder 2"/>
          <p:cNvSpPr>
            <a:spLocks noGrp="1"/>
          </p:cNvSpPr>
          <p:nvPr>
            <p:ph sz="quarter" idx="1"/>
          </p:nvPr>
        </p:nvSpPr>
        <p:spPr>
          <a:xfrm>
            <a:off x="914400" y="1447800"/>
            <a:ext cx="8001000" cy="5105400"/>
          </a:xfrm>
        </p:spPr>
        <p:txBody>
          <a:bodyPr>
            <a:normAutofit fontScale="92500" lnSpcReduction="10000"/>
          </a:bodyPr>
          <a:lstStyle/>
          <a:p>
            <a:pPr marL="401638" lvl="1" indent="-401638">
              <a:buFont typeface="Arial" pitchFamily="34" charset="0"/>
              <a:buChar char="•"/>
            </a:pPr>
            <a:r>
              <a:rPr lang="en-US" sz="3000" dirty="0" smtClean="0">
                <a:solidFill>
                  <a:schemeClr val="accent2">
                    <a:lumMod val="75000"/>
                  </a:schemeClr>
                </a:solidFill>
                <a:latin typeface="Calibri" pitchFamily="34" charset="0"/>
              </a:rPr>
              <a:t>“Movable” property </a:t>
            </a:r>
            <a:r>
              <a:rPr lang="en-US" sz="3000" dirty="0" smtClean="0">
                <a:latin typeface="Calibri" pitchFamily="34" charset="0"/>
              </a:rPr>
              <a:t>(equipment, inventory, cut crops, cut timber or under contract to be cut, livestock, minerals/gas/oil removed from the ground, etc.)</a:t>
            </a:r>
          </a:p>
          <a:p>
            <a:pPr marL="401638" lvl="1" indent="-401638">
              <a:buFont typeface="Arial" pitchFamily="34" charset="0"/>
              <a:buChar char="•"/>
            </a:pPr>
            <a:r>
              <a:rPr lang="en-US" sz="3000" dirty="0" smtClean="0">
                <a:solidFill>
                  <a:schemeClr val="accent2">
                    <a:lumMod val="75000"/>
                  </a:schemeClr>
                </a:solidFill>
                <a:latin typeface="Calibri" pitchFamily="34" charset="0"/>
              </a:rPr>
              <a:t>Payment obligations and financial instruments </a:t>
            </a:r>
            <a:r>
              <a:rPr lang="en-US" sz="3000" dirty="0" smtClean="0">
                <a:latin typeface="Calibri" pitchFamily="34" charset="0"/>
              </a:rPr>
              <a:t> (accounts receivable, bank accounts, investment securities, letters of credit, documents of title, etc.)</a:t>
            </a:r>
          </a:p>
          <a:p>
            <a:pPr marL="401638" lvl="1" indent="-401638">
              <a:buFont typeface="Arial" pitchFamily="34" charset="0"/>
              <a:buChar char="•"/>
            </a:pPr>
            <a:r>
              <a:rPr lang="en-US" sz="3000" dirty="0" smtClean="0">
                <a:solidFill>
                  <a:schemeClr val="accent2">
                    <a:lumMod val="75000"/>
                  </a:schemeClr>
                </a:solidFill>
                <a:latin typeface="Calibri" pitchFamily="34" charset="0"/>
              </a:rPr>
              <a:t>General intangibles </a:t>
            </a:r>
            <a:r>
              <a:rPr lang="en-US" sz="3000" dirty="0" smtClean="0">
                <a:latin typeface="Calibri" pitchFamily="34" charset="0"/>
              </a:rPr>
              <a:t>(licenses, copyrights, patents, trademarks, etc.)</a:t>
            </a:r>
          </a:p>
          <a:p>
            <a:pPr marL="401638" lvl="1" indent="-401638">
              <a:buFont typeface="Arial" pitchFamily="34" charset="0"/>
              <a:buChar char="•"/>
            </a:pPr>
            <a:r>
              <a:rPr lang="en-US" sz="3000" dirty="0" smtClean="0">
                <a:solidFill>
                  <a:schemeClr val="accent2">
                    <a:lumMod val="75000"/>
                  </a:schemeClr>
                </a:solidFill>
                <a:latin typeface="Calibri" pitchFamily="34" charset="0"/>
              </a:rPr>
              <a:t>Fixtures </a:t>
            </a:r>
            <a:r>
              <a:rPr lang="en-US" sz="3000" dirty="0" smtClean="0">
                <a:latin typeface="Calibri" pitchFamily="34" charset="0"/>
              </a:rPr>
              <a:t> (property that has attributes of both personal and real property, such as an installed  water heater or furnace – this is the exception)</a:t>
            </a:r>
          </a:p>
          <a:p>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1249362"/>
          </a:xfrm>
        </p:spPr>
        <p:txBody>
          <a:bodyPr>
            <a:noAutofit/>
          </a:bodyPr>
          <a:lstStyle/>
          <a:p>
            <a:r>
              <a:rPr lang="en-US" sz="3200" dirty="0" smtClean="0"/>
              <a:t>Example: secured transaction    </a:t>
            </a:r>
            <a:br>
              <a:rPr lang="en-US" sz="3200" dirty="0" smtClean="0"/>
            </a:br>
            <a:r>
              <a:rPr lang="en-US" sz="3200" dirty="0" smtClean="0"/>
              <a:t>(utilizing non-possessory security interest)</a:t>
            </a:r>
            <a:endParaRPr lang="en-US" sz="3200" dirty="0"/>
          </a:p>
        </p:txBody>
      </p:sp>
      <p:sp>
        <p:nvSpPr>
          <p:cNvPr id="3" name="Content Placeholder 2"/>
          <p:cNvSpPr>
            <a:spLocks noGrp="1"/>
          </p:cNvSpPr>
          <p:nvPr>
            <p:ph sz="quarter" idx="1"/>
          </p:nvPr>
        </p:nvSpPr>
        <p:spPr>
          <a:xfrm>
            <a:off x="914400" y="1524000"/>
            <a:ext cx="8229600" cy="5181600"/>
          </a:xfrm>
        </p:spPr>
        <p:txBody>
          <a:bodyPr>
            <a:normAutofit/>
          </a:bodyPr>
          <a:lstStyle/>
          <a:p>
            <a:pPr marL="334963" lvl="1" indent="-334963">
              <a:buFont typeface="Arial" pitchFamily="34" charset="0"/>
              <a:buChar char="•"/>
            </a:pPr>
            <a:r>
              <a:rPr lang="en-US" dirty="0" smtClean="0">
                <a:latin typeface="+mj-lt"/>
              </a:rPr>
              <a:t>Bill gives Sam a loan of $100</a:t>
            </a:r>
          </a:p>
          <a:p>
            <a:pPr marL="334963" lvl="1" indent="-334963">
              <a:buFont typeface="Arial" pitchFamily="34" charset="0"/>
              <a:buChar char="•"/>
            </a:pPr>
            <a:r>
              <a:rPr lang="en-US" dirty="0" smtClean="0">
                <a:latin typeface="+mj-lt"/>
              </a:rPr>
              <a:t>Sam signs a </a:t>
            </a:r>
            <a:r>
              <a:rPr lang="en-US" dirty="0" smtClean="0">
                <a:solidFill>
                  <a:schemeClr val="accent2">
                    <a:lumMod val="75000"/>
                  </a:schemeClr>
                </a:solidFill>
                <a:latin typeface="+mj-lt"/>
              </a:rPr>
              <a:t>security agreement </a:t>
            </a:r>
            <a:r>
              <a:rPr lang="en-US" dirty="0" smtClean="0">
                <a:latin typeface="+mj-lt"/>
              </a:rPr>
              <a:t>(contract) giving Bill a </a:t>
            </a:r>
            <a:r>
              <a:rPr lang="en-US" dirty="0" smtClean="0">
                <a:solidFill>
                  <a:schemeClr val="accent2">
                    <a:lumMod val="75000"/>
                  </a:schemeClr>
                </a:solidFill>
                <a:latin typeface="+mj-lt"/>
              </a:rPr>
              <a:t>security interest </a:t>
            </a:r>
            <a:r>
              <a:rPr lang="en-US" dirty="0" smtClean="0">
                <a:latin typeface="+mj-lt"/>
              </a:rPr>
              <a:t>(a type of lien) in Sam’s leather jacket</a:t>
            </a:r>
          </a:p>
          <a:p>
            <a:pPr marL="334963" lvl="1" indent="-334963">
              <a:buFont typeface="Arial" pitchFamily="34" charset="0"/>
              <a:buChar char="•"/>
            </a:pPr>
            <a:r>
              <a:rPr lang="en-US" dirty="0" smtClean="0">
                <a:latin typeface="+mj-lt"/>
              </a:rPr>
              <a:t>Bill now has a </a:t>
            </a:r>
            <a:r>
              <a:rPr lang="en-US" dirty="0" err="1" smtClean="0">
                <a:solidFill>
                  <a:schemeClr val="accent2">
                    <a:lumMod val="75000"/>
                  </a:schemeClr>
                </a:solidFill>
                <a:latin typeface="+mj-lt"/>
              </a:rPr>
              <a:t>nonpossessory</a:t>
            </a:r>
            <a:r>
              <a:rPr lang="en-US" dirty="0" smtClean="0">
                <a:solidFill>
                  <a:schemeClr val="accent2">
                    <a:lumMod val="75000"/>
                  </a:schemeClr>
                </a:solidFill>
                <a:latin typeface="+mj-lt"/>
              </a:rPr>
              <a:t> </a:t>
            </a:r>
            <a:r>
              <a:rPr lang="en-US" dirty="0" smtClean="0">
                <a:latin typeface="+mj-lt"/>
              </a:rPr>
              <a:t>security</a:t>
            </a:r>
            <a:r>
              <a:rPr lang="en-US" dirty="0" smtClean="0">
                <a:solidFill>
                  <a:schemeClr val="accent2">
                    <a:lumMod val="75000"/>
                  </a:schemeClr>
                </a:solidFill>
                <a:latin typeface="+mj-lt"/>
              </a:rPr>
              <a:t> </a:t>
            </a:r>
            <a:r>
              <a:rPr lang="en-US" dirty="0" smtClean="0">
                <a:latin typeface="+mj-lt"/>
              </a:rPr>
              <a:t>interest in the jacket - he does not have the jacket in his possession</a:t>
            </a:r>
          </a:p>
          <a:p>
            <a:pPr marL="334963" lvl="1" indent="-334963">
              <a:buFont typeface="Arial" pitchFamily="34" charset="0"/>
              <a:buChar char="•"/>
            </a:pPr>
            <a:r>
              <a:rPr lang="en-US" dirty="0" smtClean="0">
                <a:latin typeface="+mj-lt"/>
              </a:rPr>
              <a:t>Sam may continue to use his jacket because he has possession of it</a:t>
            </a:r>
          </a:p>
          <a:p>
            <a:pPr marL="334963" lvl="1" indent="-334963">
              <a:buFont typeface="Arial" pitchFamily="34" charset="0"/>
              <a:buChar char="•"/>
            </a:pPr>
            <a:r>
              <a:rPr lang="en-US" dirty="0" smtClean="0">
                <a:latin typeface="+mj-lt"/>
              </a:rPr>
              <a:t>Upon repayment, Bill no longer has a security interest in the jacket</a:t>
            </a:r>
          </a:p>
          <a:p>
            <a:pPr marL="334963" lvl="1" indent="-334963">
              <a:buFont typeface="Arial" pitchFamily="34" charset="0"/>
              <a:buChar char="•"/>
            </a:pPr>
            <a:r>
              <a:rPr lang="en-US" dirty="0" smtClean="0">
                <a:latin typeface="+mj-lt"/>
              </a:rPr>
              <a:t>If Sam fails to repay under the terms of the agreement, Bill may repossess the jacket, sell it, and keep the sale proceeds to pay off the remaining balance of the loan</a:t>
            </a:r>
          </a:p>
          <a:p>
            <a:endParaRPr lang="en-US" sz="24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1020762"/>
          </a:xfrm>
        </p:spPr>
        <p:txBody>
          <a:bodyPr>
            <a:noAutofit/>
          </a:bodyPr>
          <a:lstStyle/>
          <a:p>
            <a:r>
              <a:rPr lang="en-US" sz="3200" dirty="0" smtClean="0"/>
              <a:t>Why are non-possessory security interests important?</a:t>
            </a:r>
            <a:endParaRPr lang="en-US" sz="3200" dirty="0"/>
          </a:p>
        </p:txBody>
      </p:sp>
      <p:sp>
        <p:nvSpPr>
          <p:cNvPr id="3" name="Content Placeholder 2"/>
          <p:cNvSpPr>
            <a:spLocks noGrp="1"/>
          </p:cNvSpPr>
          <p:nvPr>
            <p:ph sz="quarter" idx="1"/>
          </p:nvPr>
        </p:nvSpPr>
        <p:spPr>
          <a:xfrm>
            <a:off x="914400" y="1371600"/>
            <a:ext cx="8077200" cy="5181600"/>
          </a:xfrm>
        </p:spPr>
        <p:txBody>
          <a:bodyPr>
            <a:normAutofit fontScale="92500"/>
          </a:bodyPr>
          <a:lstStyle/>
          <a:p>
            <a:pPr marL="334963" lvl="1" indent="-334963">
              <a:buFont typeface="Arial" pitchFamily="34" charset="0"/>
              <a:buChar char="•"/>
            </a:pPr>
            <a:r>
              <a:rPr lang="en-US" sz="2800" dirty="0" smtClean="0">
                <a:latin typeface="+mj-lt"/>
              </a:rPr>
              <a:t>The ability of a debtor to give a </a:t>
            </a:r>
            <a:r>
              <a:rPr lang="en-US" sz="2800" b="1" dirty="0" smtClean="0">
                <a:latin typeface="+mj-lt"/>
              </a:rPr>
              <a:t>non-possessory </a:t>
            </a:r>
            <a:r>
              <a:rPr lang="en-US" sz="2800" dirty="0" smtClean="0">
                <a:latin typeface="+mj-lt"/>
              </a:rPr>
              <a:t>security interest in property to a creditor as collateral to secure a loan or other extension of credit allows the debtor (or other obligor such as a surety) to continue to use the collateral while there is a security interest attached to it</a:t>
            </a:r>
          </a:p>
          <a:p>
            <a:pPr marL="334963" lvl="1" indent="-334963">
              <a:buFont typeface="Arial" pitchFamily="34" charset="0"/>
              <a:buChar char="•"/>
            </a:pPr>
            <a:r>
              <a:rPr lang="en-US" sz="2800" dirty="0" smtClean="0">
                <a:latin typeface="+mj-lt"/>
              </a:rPr>
              <a:t>For example:</a:t>
            </a:r>
          </a:p>
          <a:p>
            <a:pPr marL="735013" lvl="2" indent="-334963"/>
            <a:r>
              <a:rPr lang="en-US" sz="2800" dirty="0" smtClean="0">
                <a:latin typeface="+mj-lt"/>
              </a:rPr>
              <a:t>Inventory for sale</a:t>
            </a:r>
          </a:p>
          <a:p>
            <a:pPr marL="735013" lvl="2" indent="-334963"/>
            <a:r>
              <a:rPr lang="en-US" sz="2800" dirty="0" smtClean="0">
                <a:latin typeface="+mj-lt"/>
              </a:rPr>
              <a:t>Equipment needed to run a business</a:t>
            </a:r>
          </a:p>
          <a:p>
            <a:pPr marL="735013" lvl="2" indent="-334963"/>
            <a:r>
              <a:rPr lang="en-US" sz="2800" dirty="0" smtClean="0">
                <a:latin typeface="+mj-lt"/>
              </a:rPr>
              <a:t>Consumer items such as a car purchased on credit</a:t>
            </a:r>
          </a:p>
          <a:p>
            <a:pPr marL="338138" lvl="2" indent="-282575">
              <a:buNone/>
            </a:pPr>
            <a:r>
              <a:rPr lang="en-US" sz="2800" b="1" dirty="0" smtClean="0">
                <a:solidFill>
                  <a:schemeClr val="accent2">
                    <a:lumMod val="75000"/>
                  </a:schemeClr>
                </a:solidFill>
                <a:latin typeface="+mj-lt"/>
              </a:rPr>
              <a:t>	</a:t>
            </a:r>
            <a:r>
              <a:rPr lang="en-US" sz="2800" dirty="0" smtClean="0">
                <a:solidFill>
                  <a:schemeClr val="accent2">
                    <a:lumMod val="75000"/>
                  </a:schemeClr>
                </a:solidFill>
                <a:latin typeface="+mj-lt"/>
              </a:rPr>
              <a:t>The ability to grant non-possessory security interests in personal property collateral is how secured transactions laws enable credit to more readily flow  </a:t>
            </a:r>
          </a:p>
          <a:p>
            <a:endParaRPr lang="en-US" dirty="0">
              <a:latin typeface="Californian FB"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944562"/>
          </a:xfrm>
        </p:spPr>
        <p:txBody>
          <a:bodyPr>
            <a:normAutofit/>
          </a:bodyPr>
          <a:lstStyle/>
          <a:p>
            <a:r>
              <a:rPr lang="en-US" sz="3200" dirty="0" smtClean="0"/>
              <a:t>What is secured transactions law?</a:t>
            </a:r>
            <a:endParaRPr lang="en-US" sz="3200" dirty="0"/>
          </a:p>
        </p:txBody>
      </p:sp>
      <p:sp>
        <p:nvSpPr>
          <p:cNvPr id="3" name="Content Placeholder 2"/>
          <p:cNvSpPr>
            <a:spLocks noGrp="1"/>
          </p:cNvSpPr>
          <p:nvPr>
            <p:ph sz="quarter" idx="1"/>
          </p:nvPr>
        </p:nvSpPr>
        <p:spPr/>
        <p:txBody>
          <a:bodyPr>
            <a:normAutofit/>
          </a:bodyPr>
          <a:lstStyle/>
          <a:p>
            <a:pPr marL="334963" lvl="1" indent="-334963">
              <a:buFont typeface="Arial" pitchFamily="34" charset="0"/>
              <a:buChar char="•"/>
            </a:pPr>
            <a:r>
              <a:rPr lang="en-US" sz="2800" dirty="0" smtClean="0">
                <a:solidFill>
                  <a:schemeClr val="accent2">
                    <a:lumMod val="75000"/>
                  </a:schemeClr>
                </a:solidFill>
                <a:latin typeface="+mj-lt"/>
              </a:rPr>
              <a:t>Set of contract and property-based rules governing creditor-debtor transactions</a:t>
            </a:r>
            <a:r>
              <a:rPr lang="en-US" sz="2800" dirty="0" smtClean="0">
                <a:solidFill>
                  <a:srgbClr val="C00000"/>
                </a:solidFill>
                <a:latin typeface="+mj-lt"/>
              </a:rPr>
              <a:t> </a:t>
            </a:r>
            <a:r>
              <a:rPr lang="en-US" sz="2800" dirty="0" smtClean="0">
                <a:latin typeface="+mj-lt"/>
              </a:rPr>
              <a:t>(such as collateralized loans and purchases on credit)</a:t>
            </a:r>
          </a:p>
          <a:p>
            <a:pPr marL="334963" lvl="1" indent="-334963">
              <a:buFont typeface="Arial" pitchFamily="34" charset="0"/>
              <a:buChar char="•"/>
            </a:pPr>
            <a:r>
              <a:rPr lang="en-US" sz="2800" dirty="0" smtClean="0">
                <a:solidFill>
                  <a:schemeClr val="accent2">
                    <a:lumMod val="75000"/>
                  </a:schemeClr>
                </a:solidFill>
                <a:latin typeface="+mj-lt"/>
              </a:rPr>
              <a:t>Using personal property as collateral </a:t>
            </a:r>
            <a:r>
              <a:rPr lang="en-US" sz="2800" dirty="0" smtClean="0">
                <a:latin typeface="+mj-lt"/>
              </a:rPr>
              <a:t>to secure the loan or other extension of credit</a:t>
            </a:r>
          </a:p>
          <a:p>
            <a:pPr marL="334963" lvl="1" indent="-334963">
              <a:buFont typeface="Arial" pitchFamily="34" charset="0"/>
              <a:buChar char="•"/>
            </a:pPr>
            <a:r>
              <a:rPr lang="en-US" sz="2800" dirty="0" smtClean="0">
                <a:solidFill>
                  <a:schemeClr val="accent2">
                    <a:lumMod val="75000"/>
                  </a:schemeClr>
                </a:solidFill>
                <a:latin typeface="+mj-lt"/>
              </a:rPr>
              <a:t>By agreement between the parties </a:t>
            </a:r>
            <a:r>
              <a:rPr lang="en-US" sz="2800" dirty="0" smtClean="0">
                <a:latin typeface="+mj-lt"/>
              </a:rPr>
              <a:t>as opposed to liens arising as a matter of law (such as a construction lien or mechanics lien) or by order of a court (a judicial lien)</a:t>
            </a:r>
          </a:p>
          <a:p>
            <a:pPr>
              <a:buNone/>
            </a:pPr>
            <a:endParaRPr lang="en-US" sz="28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8077200" cy="868362"/>
          </a:xfrm>
        </p:spPr>
        <p:txBody>
          <a:bodyPr>
            <a:normAutofit/>
          </a:bodyPr>
          <a:lstStyle/>
          <a:p>
            <a:r>
              <a:rPr lang="en-US" sz="3200" dirty="0" smtClean="0"/>
              <a:t>Secured transactions laws determine:</a:t>
            </a:r>
            <a:endParaRPr lang="en-US" sz="3200" dirty="0"/>
          </a:p>
        </p:txBody>
      </p:sp>
      <p:sp>
        <p:nvSpPr>
          <p:cNvPr id="3" name="Content Placeholder 2"/>
          <p:cNvSpPr>
            <a:spLocks noGrp="1"/>
          </p:cNvSpPr>
          <p:nvPr>
            <p:ph sz="quarter" idx="1"/>
          </p:nvPr>
        </p:nvSpPr>
        <p:spPr/>
        <p:txBody>
          <a:bodyPr>
            <a:normAutofit lnSpcReduction="10000"/>
          </a:bodyPr>
          <a:lstStyle/>
          <a:p>
            <a:pPr marL="334963" lvl="1" indent="-334963">
              <a:buFont typeface="Arial" pitchFamily="34" charset="0"/>
              <a:buChar char="•"/>
            </a:pPr>
            <a:r>
              <a:rPr lang="en-US" sz="2800" dirty="0" smtClean="0">
                <a:latin typeface="+mj-lt"/>
              </a:rPr>
              <a:t>When and how a debtor gives a security interest (a type of lien) in the debtor's collateral (the mechanics of the transaction)</a:t>
            </a:r>
          </a:p>
          <a:p>
            <a:pPr marL="334963" lvl="1" indent="-334963">
              <a:buFont typeface="Arial" pitchFamily="34" charset="0"/>
              <a:buChar char="•"/>
            </a:pPr>
            <a:r>
              <a:rPr lang="en-US" sz="2800" dirty="0" smtClean="0">
                <a:latin typeface="+mj-lt"/>
              </a:rPr>
              <a:t>A creditor’s rights in relation to third parties that also have a legal interest in the same property </a:t>
            </a:r>
          </a:p>
          <a:p>
            <a:pPr marL="334963" lvl="1" indent="-334963">
              <a:buNone/>
            </a:pPr>
            <a:r>
              <a:rPr lang="en-US" sz="2800" dirty="0" smtClean="0">
                <a:latin typeface="+mj-lt"/>
              </a:rPr>
              <a:t>	(e.g., trustee in bankruptcy, other secured creditors or lien holders)</a:t>
            </a:r>
          </a:p>
          <a:p>
            <a:pPr marL="334963" lvl="1" indent="-334963">
              <a:buFont typeface="Arial" pitchFamily="34" charset="0"/>
              <a:buChar char="•"/>
            </a:pPr>
            <a:r>
              <a:rPr lang="en-US" sz="2800" dirty="0" smtClean="0">
                <a:latin typeface="+mj-lt"/>
              </a:rPr>
              <a:t>Remedies available to a creditor if the debtor defaults</a:t>
            </a:r>
          </a:p>
          <a:p>
            <a:pPr marL="334963" lvl="1" indent="-334963">
              <a:buFont typeface="Arial" pitchFamily="34" charset="0"/>
              <a:buChar char="•"/>
            </a:pPr>
            <a:r>
              <a:rPr lang="en-US" sz="2800" dirty="0" smtClean="0">
                <a:latin typeface="+mj-lt"/>
              </a:rPr>
              <a:t>Protections for the debtor to ensure remedies are fair and fairly applied</a:t>
            </a:r>
          </a:p>
          <a:p>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868362"/>
          </a:xfrm>
        </p:spPr>
        <p:txBody>
          <a:bodyPr>
            <a:normAutofit/>
          </a:bodyPr>
          <a:lstStyle/>
          <a:p>
            <a:r>
              <a:rPr lang="en-US" sz="3200" dirty="0" smtClean="0"/>
              <a:t>Agenda</a:t>
            </a:r>
            <a:endParaRPr lang="en-US" sz="3200" dirty="0"/>
          </a:p>
        </p:txBody>
      </p:sp>
      <p:sp>
        <p:nvSpPr>
          <p:cNvPr id="3" name="Content Placeholder 2"/>
          <p:cNvSpPr>
            <a:spLocks noGrp="1"/>
          </p:cNvSpPr>
          <p:nvPr>
            <p:ph sz="quarter" idx="1"/>
          </p:nvPr>
        </p:nvSpPr>
        <p:spPr>
          <a:xfrm>
            <a:off x="381000" y="1219200"/>
            <a:ext cx="8610600" cy="5334000"/>
          </a:xfrm>
        </p:spPr>
        <p:txBody>
          <a:bodyPr>
            <a:normAutofit/>
          </a:bodyPr>
          <a:lstStyle/>
          <a:p>
            <a:pPr lvl="2"/>
            <a:r>
              <a:rPr lang="en-US" sz="2800" dirty="0" smtClean="0">
                <a:latin typeface="+mj-lt"/>
              </a:rPr>
              <a:t>Barriers to Credit in Indian Country</a:t>
            </a:r>
          </a:p>
          <a:p>
            <a:pPr lvl="2"/>
            <a:r>
              <a:rPr lang="en-US" sz="2800" dirty="0" smtClean="0">
                <a:latin typeface="+mj-lt"/>
              </a:rPr>
              <a:t>Exercising Tribal Sovereignty by Establishing the Rule of Law Governing Commerce</a:t>
            </a:r>
          </a:p>
          <a:p>
            <a:pPr lvl="2"/>
            <a:r>
              <a:rPr lang="en-US" sz="2800" dirty="0" smtClean="0">
                <a:latin typeface="+mj-lt"/>
              </a:rPr>
              <a:t>The Uniform </a:t>
            </a:r>
            <a:r>
              <a:rPr lang="en-US" sz="2800" smtClean="0">
                <a:latin typeface="+mj-lt"/>
              </a:rPr>
              <a:t>Commercial Code</a:t>
            </a:r>
            <a:endParaRPr lang="en-US" sz="2800" dirty="0" smtClean="0">
              <a:latin typeface="+mj-lt"/>
            </a:endParaRPr>
          </a:p>
          <a:p>
            <a:pPr lvl="2"/>
            <a:r>
              <a:rPr lang="en-US" sz="2800" dirty="0" smtClean="0">
                <a:latin typeface="+mj-lt"/>
              </a:rPr>
              <a:t>Secured Transactions Reform in Developing Nations</a:t>
            </a:r>
          </a:p>
          <a:p>
            <a:pPr lvl="2"/>
            <a:r>
              <a:rPr lang="en-US" sz="2800" dirty="0" smtClean="0">
                <a:latin typeface="+mj-lt"/>
              </a:rPr>
              <a:t>Overview of Secured Transactions Laws </a:t>
            </a:r>
          </a:p>
          <a:p>
            <a:pPr lvl="2"/>
            <a:r>
              <a:rPr lang="en-US" sz="2800" dirty="0" smtClean="0">
                <a:latin typeface="+mj-lt"/>
              </a:rPr>
              <a:t>Secured Transactions Laws in Indian Country Today and the Challenges Created by Significant Diversity</a:t>
            </a:r>
          </a:p>
          <a:p>
            <a:pPr lvl="2"/>
            <a:r>
              <a:rPr lang="en-US" sz="2800" dirty="0" smtClean="0">
                <a:latin typeface="+mj-lt"/>
              </a:rPr>
              <a:t>The Model Tribal Secured Transactions Act</a:t>
            </a:r>
          </a:p>
          <a:p>
            <a:pPr lvl="2"/>
            <a:r>
              <a:rPr lang="en-US" sz="2800" dirty="0" smtClean="0">
                <a:latin typeface="+mj-lt"/>
              </a:rPr>
              <a:t>UCC Filing Systems</a:t>
            </a:r>
          </a:p>
          <a:p>
            <a:pPr lvl="2"/>
            <a:r>
              <a:rPr lang="en-US" sz="2800" dirty="0" smtClean="0">
                <a:latin typeface="+mj-lt"/>
              </a:rPr>
              <a:t>Reviewing Your Tribe’s Secured Transaction System</a:t>
            </a:r>
          </a:p>
          <a:p>
            <a:endParaRPr lang="en-US"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74638"/>
            <a:ext cx="8458200" cy="868362"/>
          </a:xfrm>
        </p:spPr>
        <p:txBody>
          <a:bodyPr>
            <a:noAutofit/>
          </a:bodyPr>
          <a:lstStyle/>
          <a:p>
            <a:r>
              <a:rPr lang="en-US" sz="3200" dirty="0" smtClean="0"/>
              <a:t>Example: Business Secured  Transaction</a:t>
            </a:r>
            <a:endParaRPr lang="en-US" sz="3200" dirty="0"/>
          </a:p>
        </p:txBody>
      </p:sp>
      <p:sp>
        <p:nvSpPr>
          <p:cNvPr id="4" name="TextBox 3"/>
          <p:cNvSpPr txBox="1"/>
          <p:nvPr/>
        </p:nvSpPr>
        <p:spPr>
          <a:xfrm>
            <a:off x="304800" y="1143000"/>
            <a:ext cx="4114800" cy="5847755"/>
          </a:xfrm>
          <a:prstGeom prst="rect">
            <a:avLst/>
          </a:prstGeom>
          <a:noFill/>
        </p:spPr>
        <p:txBody>
          <a:bodyPr wrap="square" rtlCol="0">
            <a:spAutoFit/>
          </a:bodyPr>
          <a:lstStyle/>
          <a:p>
            <a:pPr>
              <a:buNone/>
            </a:pPr>
            <a:r>
              <a:rPr lang="en-US" b="1" dirty="0" smtClean="0">
                <a:solidFill>
                  <a:srgbClr val="C00000"/>
                </a:solidFill>
                <a:latin typeface="Calibri" pitchFamily="34" charset="0"/>
              </a:rPr>
              <a:t>Native Saddle Corporation (NSC)</a:t>
            </a:r>
            <a:r>
              <a:rPr lang="en-US" dirty="0" smtClean="0">
                <a:solidFill>
                  <a:srgbClr val="C00000"/>
                </a:solidFill>
                <a:latin typeface="Calibri" pitchFamily="34" charset="0"/>
              </a:rPr>
              <a:t> </a:t>
            </a:r>
            <a:r>
              <a:rPr lang="en-US" dirty="0" smtClean="0">
                <a:solidFill>
                  <a:schemeClr val="accent3">
                    <a:lumMod val="50000"/>
                  </a:schemeClr>
                </a:solidFill>
                <a:latin typeface="Calibri" pitchFamily="34" charset="0"/>
              </a:rPr>
              <a:t/>
            </a:r>
            <a:br>
              <a:rPr lang="en-US" dirty="0" smtClean="0">
                <a:solidFill>
                  <a:schemeClr val="accent3">
                    <a:lumMod val="50000"/>
                  </a:schemeClr>
                </a:solidFill>
                <a:latin typeface="Calibri" pitchFamily="34" charset="0"/>
              </a:rPr>
            </a:br>
            <a:r>
              <a:rPr lang="en-US" dirty="0" smtClean="0">
                <a:latin typeface="Calibri" pitchFamily="34" charset="0"/>
              </a:rPr>
              <a:t>- manufacturer located on "x" Reservation </a:t>
            </a:r>
            <a:br>
              <a:rPr lang="en-US" dirty="0" smtClean="0">
                <a:latin typeface="Calibri" pitchFamily="34" charset="0"/>
              </a:rPr>
            </a:br>
            <a:r>
              <a:rPr lang="en-US" dirty="0" smtClean="0">
                <a:latin typeface="Calibri" pitchFamily="34" charset="0"/>
              </a:rPr>
              <a:t>- owned by Dale and Joe, brothers and sole shareholders </a:t>
            </a:r>
            <a:br>
              <a:rPr lang="en-US" dirty="0" smtClean="0">
                <a:latin typeface="Calibri" pitchFamily="34" charset="0"/>
              </a:rPr>
            </a:br>
            <a:r>
              <a:rPr lang="en-US" dirty="0" smtClean="0">
                <a:latin typeface="Calibri" pitchFamily="34" charset="0"/>
              </a:rPr>
              <a:t>- Dale is president and CEO </a:t>
            </a:r>
            <a:br>
              <a:rPr lang="en-US" dirty="0" smtClean="0">
                <a:latin typeface="Calibri" pitchFamily="34" charset="0"/>
              </a:rPr>
            </a:br>
            <a:r>
              <a:rPr lang="en-US" dirty="0" smtClean="0">
                <a:latin typeface="Calibri" pitchFamily="34" charset="0"/>
              </a:rPr>
              <a:t>- saddles are sold retail </a:t>
            </a:r>
          </a:p>
          <a:p>
            <a:pPr>
              <a:buNone/>
            </a:pPr>
            <a:endParaRPr lang="en-US" b="1" dirty="0" smtClean="0">
              <a:solidFill>
                <a:schemeClr val="accent2">
                  <a:lumMod val="75000"/>
                </a:schemeClr>
              </a:solidFill>
              <a:latin typeface="Calibri" pitchFamily="34" charset="0"/>
            </a:endParaRPr>
          </a:p>
          <a:p>
            <a:pPr>
              <a:buNone/>
            </a:pPr>
            <a:r>
              <a:rPr lang="en-US" b="1" dirty="0" smtClean="0">
                <a:solidFill>
                  <a:srgbClr val="C00000"/>
                </a:solidFill>
                <a:latin typeface="Calibri" pitchFamily="34" charset="0"/>
              </a:rPr>
              <a:t>Secured loan from Lender</a:t>
            </a:r>
            <a:r>
              <a:rPr lang="en-US" dirty="0" smtClean="0">
                <a:solidFill>
                  <a:srgbClr val="C00000"/>
                </a:solidFill>
                <a:latin typeface="Calibri" pitchFamily="34" charset="0"/>
              </a:rPr>
              <a:t> </a:t>
            </a:r>
            <a:r>
              <a:rPr lang="en-US" dirty="0" smtClean="0">
                <a:latin typeface="Calibri" pitchFamily="34" charset="0"/>
              </a:rPr>
              <a:t/>
            </a:r>
            <a:br>
              <a:rPr lang="en-US" dirty="0" smtClean="0">
                <a:latin typeface="Calibri" pitchFamily="34" charset="0"/>
              </a:rPr>
            </a:br>
            <a:r>
              <a:rPr lang="en-US" dirty="0" smtClean="0">
                <a:latin typeface="Calibri" pitchFamily="34" charset="0"/>
              </a:rPr>
              <a:t>- extends $10,000 operating line of credit to NSC </a:t>
            </a:r>
            <a:br>
              <a:rPr lang="en-US" dirty="0" smtClean="0">
                <a:latin typeface="Calibri" pitchFamily="34" charset="0"/>
              </a:rPr>
            </a:br>
            <a:r>
              <a:rPr lang="en-US" dirty="0" smtClean="0">
                <a:latin typeface="Calibri" pitchFamily="34" charset="0"/>
              </a:rPr>
              <a:t>- secured by inventory, equipment and accounts receivable of NSC (presently owned and after-acquired) </a:t>
            </a:r>
            <a:br>
              <a:rPr lang="en-US" dirty="0" smtClean="0">
                <a:latin typeface="Calibri" pitchFamily="34" charset="0"/>
              </a:rPr>
            </a:br>
            <a:r>
              <a:rPr lang="en-US" dirty="0" smtClean="0">
                <a:latin typeface="Calibri" pitchFamily="34" charset="0"/>
              </a:rPr>
              <a:t>- security agreement (contract) signed specifying line of credit terms such as </a:t>
            </a:r>
            <a:br>
              <a:rPr lang="en-US" dirty="0" smtClean="0">
                <a:latin typeface="Calibri" pitchFamily="34" charset="0"/>
              </a:rPr>
            </a:br>
            <a:r>
              <a:rPr lang="en-US" dirty="0" smtClean="0">
                <a:latin typeface="Calibri" pitchFamily="34" charset="0"/>
              </a:rPr>
              <a:t>        - payment terms </a:t>
            </a:r>
            <a:br>
              <a:rPr lang="en-US" dirty="0" smtClean="0">
                <a:latin typeface="Calibri" pitchFamily="34" charset="0"/>
              </a:rPr>
            </a:br>
            <a:r>
              <a:rPr lang="en-US" dirty="0" smtClean="0">
                <a:latin typeface="Calibri" pitchFamily="34" charset="0"/>
              </a:rPr>
              <a:t>        - what constitutes a default </a:t>
            </a:r>
            <a:br>
              <a:rPr lang="en-US" dirty="0" smtClean="0">
                <a:latin typeface="Calibri" pitchFamily="34" charset="0"/>
              </a:rPr>
            </a:br>
            <a:r>
              <a:rPr lang="en-US" dirty="0" smtClean="0">
                <a:latin typeface="Calibri" pitchFamily="34" charset="0"/>
              </a:rPr>
              <a:t>        - description of collateral </a:t>
            </a:r>
            <a:br>
              <a:rPr lang="en-US" dirty="0" smtClean="0">
                <a:latin typeface="Calibri" pitchFamily="34" charset="0"/>
              </a:rPr>
            </a:br>
            <a:endParaRPr lang="en-US" dirty="0" smtClean="0">
              <a:latin typeface="Calibri" pitchFamily="34" charset="0"/>
            </a:endParaRPr>
          </a:p>
          <a:p>
            <a:endParaRPr lang="en-US" sz="1400" dirty="0" smtClean="0">
              <a:latin typeface="Calibri" pitchFamily="34" charset="0"/>
            </a:endParaRPr>
          </a:p>
          <a:p>
            <a:endParaRPr lang="en-US" dirty="0"/>
          </a:p>
        </p:txBody>
      </p:sp>
      <p:sp>
        <p:nvSpPr>
          <p:cNvPr id="5" name="TextBox 4"/>
          <p:cNvSpPr txBox="1"/>
          <p:nvPr/>
        </p:nvSpPr>
        <p:spPr>
          <a:xfrm>
            <a:off x="4572000" y="1143000"/>
            <a:ext cx="4572000" cy="5355312"/>
          </a:xfrm>
          <a:prstGeom prst="rect">
            <a:avLst/>
          </a:prstGeom>
          <a:noFill/>
        </p:spPr>
        <p:txBody>
          <a:bodyPr wrap="square" rtlCol="0">
            <a:spAutoFit/>
          </a:bodyPr>
          <a:lstStyle/>
          <a:p>
            <a:pPr>
              <a:buNone/>
            </a:pPr>
            <a:r>
              <a:rPr lang="en-US" b="1" dirty="0" smtClean="0">
                <a:solidFill>
                  <a:srgbClr val="C00000"/>
                </a:solidFill>
                <a:latin typeface="Calibri" pitchFamily="34" charset="0"/>
              </a:rPr>
              <a:t>Personal Guaranty</a:t>
            </a:r>
            <a:r>
              <a:rPr lang="en-US" dirty="0" smtClean="0">
                <a:solidFill>
                  <a:srgbClr val="C00000"/>
                </a:solidFill>
                <a:latin typeface="Calibri" pitchFamily="34" charset="0"/>
              </a:rPr>
              <a:t> </a:t>
            </a:r>
            <a:r>
              <a:rPr lang="en-US" dirty="0" smtClean="0">
                <a:latin typeface="Calibri" pitchFamily="34" charset="0"/>
              </a:rPr>
              <a:t/>
            </a:r>
            <a:br>
              <a:rPr lang="en-US" dirty="0" smtClean="0">
                <a:latin typeface="Calibri" pitchFamily="34" charset="0"/>
              </a:rPr>
            </a:br>
            <a:r>
              <a:rPr lang="en-US" dirty="0" smtClean="0">
                <a:latin typeface="Calibri" pitchFamily="34" charset="0"/>
              </a:rPr>
              <a:t>- Also, Dale and Joe each sign a personal guaranty of repayment up to $2,500 each to ensure NSC's repayment </a:t>
            </a:r>
          </a:p>
          <a:p>
            <a:pPr>
              <a:buNone/>
            </a:pPr>
            <a:endParaRPr lang="en-US" b="1" dirty="0" smtClean="0">
              <a:solidFill>
                <a:schemeClr val="accent2">
                  <a:lumMod val="75000"/>
                </a:schemeClr>
              </a:solidFill>
              <a:latin typeface="Calibri" pitchFamily="34" charset="0"/>
            </a:endParaRPr>
          </a:p>
          <a:p>
            <a:pPr>
              <a:buNone/>
            </a:pPr>
            <a:r>
              <a:rPr lang="en-US" b="1" dirty="0" smtClean="0">
                <a:solidFill>
                  <a:srgbClr val="C00000"/>
                </a:solidFill>
                <a:latin typeface="Calibri" pitchFamily="34" charset="0"/>
              </a:rPr>
              <a:t>Secured Transactions Law</a:t>
            </a:r>
            <a:r>
              <a:rPr lang="en-US" dirty="0" smtClean="0">
                <a:solidFill>
                  <a:srgbClr val="C00000"/>
                </a:solidFill>
                <a:latin typeface="Calibri" pitchFamily="34" charset="0"/>
              </a:rPr>
              <a:t> </a:t>
            </a:r>
            <a:r>
              <a:rPr lang="en-US" dirty="0" smtClean="0">
                <a:latin typeface="Calibri" pitchFamily="34" charset="0"/>
              </a:rPr>
              <a:t/>
            </a:r>
            <a:br>
              <a:rPr lang="en-US" dirty="0" smtClean="0">
                <a:latin typeface="Calibri" pitchFamily="34" charset="0"/>
              </a:rPr>
            </a:br>
            <a:r>
              <a:rPr lang="en-US" dirty="0" smtClean="0">
                <a:latin typeface="Calibri" pitchFamily="34" charset="0"/>
              </a:rPr>
              <a:t>- fills in the details of the contractual arrangements </a:t>
            </a:r>
            <a:br>
              <a:rPr lang="en-US" dirty="0" smtClean="0">
                <a:latin typeface="Calibri" pitchFamily="34" charset="0"/>
              </a:rPr>
            </a:br>
            <a:r>
              <a:rPr lang="en-US" dirty="0" smtClean="0">
                <a:latin typeface="Calibri" pitchFamily="34" charset="0"/>
              </a:rPr>
              <a:t>- provides process for "perfecting" the security interests in the collateral</a:t>
            </a:r>
            <a:br>
              <a:rPr lang="en-US" dirty="0" smtClean="0">
                <a:latin typeface="Calibri" pitchFamily="34" charset="0"/>
              </a:rPr>
            </a:br>
            <a:r>
              <a:rPr lang="en-US" dirty="0" smtClean="0">
                <a:latin typeface="Calibri" pitchFamily="34" charset="0"/>
              </a:rPr>
              <a:t>-specifies what Lender can do if NSC defaults </a:t>
            </a:r>
            <a:br>
              <a:rPr lang="en-US" dirty="0" smtClean="0">
                <a:latin typeface="Calibri" pitchFamily="34" charset="0"/>
              </a:rPr>
            </a:br>
            <a:r>
              <a:rPr lang="en-US" dirty="0" smtClean="0">
                <a:latin typeface="Calibri" pitchFamily="34" charset="0"/>
              </a:rPr>
              <a:t>- identifies whether Lender’s security interests in the collateral are valid </a:t>
            </a:r>
            <a:br>
              <a:rPr lang="en-US" dirty="0" smtClean="0">
                <a:latin typeface="Calibri" pitchFamily="34" charset="0"/>
              </a:rPr>
            </a:br>
            <a:r>
              <a:rPr lang="en-US" dirty="0" smtClean="0">
                <a:latin typeface="Calibri" pitchFamily="34" charset="0"/>
              </a:rPr>
              <a:t>-sets forth processes Lender must use if there is a default </a:t>
            </a:r>
            <a:br>
              <a:rPr lang="en-US" dirty="0" smtClean="0">
                <a:latin typeface="Calibri" pitchFamily="34" charset="0"/>
              </a:rPr>
            </a:br>
            <a:r>
              <a:rPr lang="en-US" dirty="0" smtClean="0">
                <a:latin typeface="Calibri" pitchFamily="34" charset="0"/>
              </a:rPr>
              <a:t>- identifies Dale and Joe's obligations </a:t>
            </a:r>
            <a:br>
              <a:rPr lang="en-US" dirty="0" smtClean="0">
                <a:latin typeface="Calibri" pitchFamily="34" charset="0"/>
              </a:rPr>
            </a:br>
            <a:r>
              <a:rPr lang="en-US" dirty="0" smtClean="0">
                <a:latin typeface="Calibri" pitchFamily="34" charset="0"/>
              </a:rPr>
              <a:t>-sets forth protections for NSC and for Dale and Joe</a:t>
            </a:r>
          </a:p>
          <a:p>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1325562"/>
          </a:xfrm>
        </p:spPr>
        <p:txBody>
          <a:bodyPr>
            <a:normAutofit/>
          </a:bodyPr>
          <a:lstStyle/>
          <a:p>
            <a:r>
              <a:rPr lang="en-US" sz="3200" dirty="0" smtClean="0"/>
              <a:t>Secured Transactions Laws in Indian Country Today</a:t>
            </a:r>
            <a:endParaRPr lang="en-US" sz="3200" dirty="0"/>
          </a:p>
        </p:txBody>
      </p:sp>
      <p:sp>
        <p:nvSpPr>
          <p:cNvPr id="3" name="Content Placeholder 2"/>
          <p:cNvSpPr>
            <a:spLocks noGrp="1"/>
          </p:cNvSpPr>
          <p:nvPr>
            <p:ph sz="quarter" idx="1"/>
          </p:nvPr>
        </p:nvSpPr>
        <p:spPr>
          <a:xfrm>
            <a:off x="914400" y="1600200"/>
            <a:ext cx="7772400" cy="4419600"/>
          </a:xfrm>
        </p:spPr>
        <p:txBody>
          <a:bodyPr>
            <a:normAutofit/>
          </a:bodyPr>
          <a:lstStyle/>
          <a:p>
            <a:r>
              <a:rPr lang="en-US" sz="2800" dirty="0" smtClean="0">
                <a:latin typeface="Calibri" pitchFamily="34" charset="0"/>
              </a:rPr>
              <a:t>Some Tribes have no secured transactions law – state law is the default (often per boilerplate contract language)</a:t>
            </a:r>
          </a:p>
          <a:p>
            <a:r>
              <a:rPr lang="en-US" sz="2800" dirty="0" smtClean="0">
                <a:latin typeface="Calibri" pitchFamily="34" charset="0"/>
              </a:rPr>
              <a:t>Some have comprehensive but unique secured transactions laws</a:t>
            </a:r>
          </a:p>
          <a:p>
            <a:r>
              <a:rPr lang="en-US" sz="2800" dirty="0" smtClean="0">
                <a:latin typeface="Calibri" pitchFamily="34" charset="0"/>
              </a:rPr>
              <a:t>Some have adopted the Official Text UCC Article 9</a:t>
            </a:r>
          </a:p>
          <a:p>
            <a:r>
              <a:rPr lang="en-US" sz="2800" dirty="0" smtClean="0">
                <a:latin typeface="Calibri" pitchFamily="34" charset="0"/>
              </a:rPr>
              <a:t>Some have adopted Article 9 as enacted by the state in which their Tribe’s jurisdiction is located</a:t>
            </a:r>
          </a:p>
          <a:p>
            <a:endParaRPr lang="en-US" dirty="0">
              <a:latin typeface="Calibri"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1325562"/>
          </a:xfrm>
        </p:spPr>
        <p:txBody>
          <a:bodyPr>
            <a:normAutofit/>
          </a:bodyPr>
          <a:lstStyle/>
          <a:p>
            <a:r>
              <a:rPr lang="en-US" sz="3200" dirty="0" smtClean="0"/>
              <a:t>Secured Transactions Laws in Indian Country Today</a:t>
            </a:r>
            <a:endParaRPr lang="en-US" sz="3200" dirty="0"/>
          </a:p>
        </p:txBody>
      </p:sp>
      <p:sp>
        <p:nvSpPr>
          <p:cNvPr id="3" name="Content Placeholder 2"/>
          <p:cNvSpPr>
            <a:spLocks noGrp="1"/>
          </p:cNvSpPr>
          <p:nvPr>
            <p:ph sz="quarter" idx="1"/>
          </p:nvPr>
        </p:nvSpPr>
        <p:spPr>
          <a:xfrm>
            <a:off x="914400" y="1600200"/>
            <a:ext cx="7772400" cy="4419600"/>
          </a:xfrm>
        </p:spPr>
        <p:txBody>
          <a:bodyPr>
            <a:normAutofit/>
          </a:bodyPr>
          <a:lstStyle/>
          <a:p>
            <a:r>
              <a:rPr lang="en-US" sz="2800" dirty="0" smtClean="0">
                <a:latin typeface="+mj-lt"/>
              </a:rPr>
              <a:t>Some Tribes have adopted by resolution the version enacted by the states in which their respective jurisdictions are located for single transactions</a:t>
            </a:r>
          </a:p>
          <a:p>
            <a:r>
              <a:rPr lang="en-US" sz="2800" dirty="0" smtClean="0">
                <a:latin typeface="+mj-lt"/>
              </a:rPr>
              <a:t>Some have only components, such as collection codes governing repossession</a:t>
            </a:r>
          </a:p>
          <a:p>
            <a:r>
              <a:rPr lang="en-US" sz="2800" dirty="0" smtClean="0">
                <a:latin typeface="+mj-lt"/>
              </a:rPr>
              <a:t>Some have adopted “pre-revision” model tribal versions or state versions (e.g., the Montana Tribal Secured Transactions Code – drafted 1997)</a:t>
            </a:r>
          </a:p>
          <a:p>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Confusing Secured Transactions Environment in Indian Country</a:t>
            </a:r>
            <a:endParaRPr lang="en-US" sz="3200" dirty="0"/>
          </a:p>
        </p:txBody>
      </p:sp>
      <p:sp>
        <p:nvSpPr>
          <p:cNvPr id="3" name="Content Placeholder 2"/>
          <p:cNvSpPr>
            <a:spLocks noGrp="1"/>
          </p:cNvSpPr>
          <p:nvPr>
            <p:ph sz="quarter" idx="1"/>
          </p:nvPr>
        </p:nvSpPr>
        <p:spPr/>
        <p:txBody>
          <a:bodyPr/>
          <a:lstStyle/>
          <a:p>
            <a:r>
              <a:rPr lang="en-US" dirty="0" smtClean="0">
                <a:latin typeface="+mj-lt"/>
              </a:rPr>
              <a:t>The non-diversity of the rule of law governing secured transactions across Indian Country, or the lack of tribal law or inability to readily access the law, creates a significant barrier to efficient and effective cross-border business</a:t>
            </a:r>
            <a:endParaRPr lang="en-US" dirty="0">
              <a:latin typeface="+mj-lt"/>
            </a:endParaRPr>
          </a:p>
        </p:txBody>
      </p:sp>
    </p:spTree>
    <p:extLst>
      <p:ext uri="{BB962C8B-B14F-4D97-AF65-F5344CB8AC3E}">
        <p14:creationId xmlns:p14="http://schemas.microsoft.com/office/powerpoint/2010/main" val="373506616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8077200" cy="1096962"/>
          </a:xfrm>
        </p:spPr>
        <p:txBody>
          <a:bodyPr>
            <a:noAutofit/>
          </a:bodyPr>
          <a:lstStyle/>
          <a:p>
            <a:r>
              <a:rPr lang="en-US" sz="3200" dirty="0" smtClean="0"/>
              <a:t>Cautions with the Various Tribal Secured Transactions Law Models</a:t>
            </a:r>
            <a:endParaRPr lang="en-US" sz="3200" dirty="0"/>
          </a:p>
        </p:txBody>
      </p:sp>
      <p:sp>
        <p:nvSpPr>
          <p:cNvPr id="3" name="Content Placeholder 2"/>
          <p:cNvSpPr>
            <a:spLocks noGrp="1"/>
          </p:cNvSpPr>
          <p:nvPr>
            <p:ph sz="quarter" idx="1"/>
          </p:nvPr>
        </p:nvSpPr>
        <p:spPr/>
        <p:txBody>
          <a:bodyPr>
            <a:normAutofit/>
          </a:bodyPr>
          <a:lstStyle/>
          <a:p>
            <a:r>
              <a:rPr lang="en-US" sz="2800" dirty="0" smtClean="0">
                <a:latin typeface="+mj-lt"/>
              </a:rPr>
              <a:t>Tribes may adopt Article 9 as enacted by the state in which the Tribe’s jurisdiction is located</a:t>
            </a:r>
          </a:p>
          <a:p>
            <a:pPr>
              <a:buNone/>
            </a:pPr>
            <a:r>
              <a:rPr lang="en-US" sz="2800" b="1" dirty="0" smtClean="0">
                <a:latin typeface="+mj-lt"/>
              </a:rPr>
              <a:t>	CAUTION: </a:t>
            </a:r>
            <a:r>
              <a:rPr lang="en-US" sz="2400" b="1" dirty="0" smtClean="0">
                <a:latin typeface="+mj-lt"/>
              </a:rPr>
              <a:t> </a:t>
            </a:r>
            <a:r>
              <a:rPr lang="en-US" sz="2400" dirty="0" smtClean="0">
                <a:latin typeface="+mj-lt"/>
              </a:rPr>
              <a:t>If a Tribe opts to adopt state law, it should be done explicitly (by resolution, in full text, or by incorporating it by reference ).  It should also be carefully adapted to ensure it is appropriate throughout for the Tribe’s jurisdiction.  For example, are there provisions in the state’s law that are not appropriate, are not applicable, or do not work with other tribal law?</a:t>
            </a:r>
            <a:endParaRPr lang="en-US" sz="2400" b="1" dirty="0">
              <a:latin typeface="+mj-lt"/>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8077200" cy="1096962"/>
          </a:xfrm>
        </p:spPr>
        <p:txBody>
          <a:bodyPr>
            <a:noAutofit/>
          </a:bodyPr>
          <a:lstStyle/>
          <a:p>
            <a:r>
              <a:rPr lang="en-US" sz="3200" dirty="0" smtClean="0"/>
              <a:t>Cautions with the Various Tribal Secured Transactions Law Models</a:t>
            </a:r>
            <a:endParaRPr lang="en-US" sz="3200" dirty="0"/>
          </a:p>
        </p:txBody>
      </p:sp>
      <p:sp>
        <p:nvSpPr>
          <p:cNvPr id="3" name="Content Placeholder 2"/>
          <p:cNvSpPr>
            <a:spLocks noGrp="1"/>
          </p:cNvSpPr>
          <p:nvPr>
            <p:ph sz="quarter" idx="1"/>
          </p:nvPr>
        </p:nvSpPr>
        <p:spPr/>
        <p:txBody>
          <a:bodyPr>
            <a:normAutofit/>
          </a:bodyPr>
          <a:lstStyle/>
          <a:p>
            <a:r>
              <a:rPr lang="en-US" sz="2800" dirty="0" smtClean="0">
                <a:latin typeface="+mj-lt"/>
              </a:rPr>
              <a:t>Tribes may adopt the Official Text UCC Article 9</a:t>
            </a:r>
          </a:p>
          <a:p>
            <a:pPr>
              <a:buNone/>
            </a:pPr>
            <a:r>
              <a:rPr lang="en-US" sz="2800" b="1" dirty="0" smtClean="0">
                <a:latin typeface="+mj-lt"/>
              </a:rPr>
              <a:t>	CAUTION: </a:t>
            </a:r>
            <a:r>
              <a:rPr lang="en-US" sz="2800" dirty="0" smtClean="0">
                <a:latin typeface="+mj-lt"/>
              </a:rPr>
              <a:t> </a:t>
            </a:r>
            <a:r>
              <a:rPr lang="en-US" sz="2400" dirty="0" smtClean="0">
                <a:latin typeface="+mj-lt"/>
              </a:rPr>
              <a:t>The Official Text UCC Articles are not complete in and of themselves. They are simply template laws, and have many “blanks” that need to be completed and filled in.  If a Tribe adopts the Official Text UCC Article 9 by reference or resolution only, the law will be full of “holes” and incomplete</a:t>
            </a:r>
            <a:endParaRPr lang="en-US" sz="2400" b="1" dirty="0">
              <a:latin typeface="+mj-lt"/>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8077200" cy="1096962"/>
          </a:xfrm>
        </p:spPr>
        <p:txBody>
          <a:bodyPr>
            <a:noAutofit/>
          </a:bodyPr>
          <a:lstStyle/>
          <a:p>
            <a:r>
              <a:rPr lang="en-US" sz="3200" dirty="0" smtClean="0"/>
              <a:t>Cautions with the Various Tribal Secured Transactions Law Models</a:t>
            </a:r>
            <a:endParaRPr lang="en-US" sz="3200" dirty="0"/>
          </a:p>
        </p:txBody>
      </p:sp>
      <p:sp>
        <p:nvSpPr>
          <p:cNvPr id="3" name="Content Placeholder 2"/>
          <p:cNvSpPr>
            <a:spLocks noGrp="1"/>
          </p:cNvSpPr>
          <p:nvPr>
            <p:ph sz="quarter" idx="1"/>
          </p:nvPr>
        </p:nvSpPr>
        <p:spPr/>
        <p:txBody>
          <a:bodyPr>
            <a:normAutofit/>
          </a:bodyPr>
          <a:lstStyle/>
          <a:p>
            <a:r>
              <a:rPr lang="en-US" sz="2800" dirty="0" smtClean="0">
                <a:latin typeface="+mj-lt"/>
              </a:rPr>
              <a:t>Tribes may enact their own unique version of a secured transactions law</a:t>
            </a:r>
          </a:p>
          <a:p>
            <a:pPr>
              <a:buNone/>
            </a:pPr>
            <a:r>
              <a:rPr lang="en-US" sz="2800" dirty="0" smtClean="0">
                <a:latin typeface="+mj-lt"/>
              </a:rPr>
              <a:t>	</a:t>
            </a:r>
            <a:r>
              <a:rPr lang="en-US" sz="2800" b="1" dirty="0" smtClean="0">
                <a:latin typeface="+mj-lt"/>
              </a:rPr>
              <a:t>CAUTION:  </a:t>
            </a:r>
            <a:r>
              <a:rPr lang="en-US" sz="2400" dirty="0" smtClean="0">
                <a:latin typeface="+mj-lt"/>
              </a:rPr>
              <a:t>If a Tribe adopts its own unique version of a  secured transactions law, it should ensure that it will be reasonably uniform to state law to avoid the costs and concerns attendant to non-uniformity</a:t>
            </a:r>
            <a:endParaRPr lang="en-US" sz="2800" b="1" dirty="0">
              <a:latin typeface="+mj-lt"/>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8077200" cy="1096962"/>
          </a:xfrm>
        </p:spPr>
        <p:txBody>
          <a:bodyPr>
            <a:noAutofit/>
          </a:bodyPr>
          <a:lstStyle/>
          <a:p>
            <a:r>
              <a:rPr lang="en-US" sz="3200" dirty="0" smtClean="0"/>
              <a:t>Cautions with the Various Tribal Secured Transactions Law Models</a:t>
            </a:r>
            <a:endParaRPr lang="en-US" sz="3200" dirty="0"/>
          </a:p>
        </p:txBody>
      </p:sp>
      <p:sp>
        <p:nvSpPr>
          <p:cNvPr id="3" name="Content Placeholder 2"/>
          <p:cNvSpPr>
            <a:spLocks noGrp="1"/>
          </p:cNvSpPr>
          <p:nvPr>
            <p:ph sz="quarter" idx="1"/>
          </p:nvPr>
        </p:nvSpPr>
        <p:spPr/>
        <p:txBody>
          <a:bodyPr>
            <a:normAutofit/>
          </a:bodyPr>
          <a:lstStyle/>
          <a:p>
            <a:r>
              <a:rPr lang="en-US" sz="2800" dirty="0" smtClean="0">
                <a:latin typeface="+mj-lt"/>
              </a:rPr>
              <a:t>Tribes may utilize a model tribal law, such as the Uniform Law Commission’s Model Tribal Secured Transactions Act</a:t>
            </a:r>
          </a:p>
          <a:p>
            <a:pPr>
              <a:buNone/>
            </a:pPr>
            <a:r>
              <a:rPr lang="en-US" sz="2800" b="1" dirty="0" smtClean="0">
                <a:latin typeface="+mj-lt"/>
              </a:rPr>
              <a:t>	CAUTION:  </a:t>
            </a:r>
            <a:r>
              <a:rPr lang="en-US" sz="2400" dirty="0" smtClean="0">
                <a:latin typeface="+mj-lt"/>
              </a:rPr>
              <a:t>The Model Tribal Secured Transactions Act is an excellent model for Tribes.  Nevertheless, it must be appropriately and carefully adapted to ensure it addresses important policy and cultural issues.</a:t>
            </a:r>
            <a:endParaRPr lang="en-US" sz="2800" b="1" dirty="0" smtClean="0">
              <a:latin typeface="+mj-lt"/>
            </a:endParaRPr>
          </a:p>
          <a:p>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1173162"/>
          </a:xfrm>
        </p:spPr>
        <p:txBody>
          <a:bodyPr>
            <a:normAutofit/>
          </a:bodyPr>
          <a:lstStyle/>
          <a:p>
            <a:r>
              <a:rPr lang="en-US" sz="3200" dirty="0" smtClean="0"/>
              <a:t>ULC’s Model Tribal Secured Transactions Act (MTSTA)</a:t>
            </a:r>
            <a:endParaRPr lang="en-US" sz="3200" dirty="0"/>
          </a:p>
        </p:txBody>
      </p:sp>
      <p:sp>
        <p:nvSpPr>
          <p:cNvPr id="3" name="Content Placeholder 2"/>
          <p:cNvSpPr>
            <a:spLocks noGrp="1"/>
          </p:cNvSpPr>
          <p:nvPr>
            <p:ph sz="quarter" idx="1"/>
          </p:nvPr>
        </p:nvSpPr>
        <p:spPr>
          <a:xfrm>
            <a:off x="914400" y="1600200"/>
            <a:ext cx="7772400" cy="4419600"/>
          </a:xfrm>
        </p:spPr>
        <p:txBody>
          <a:bodyPr>
            <a:normAutofit lnSpcReduction="10000"/>
          </a:bodyPr>
          <a:lstStyle/>
          <a:p>
            <a:r>
              <a:rPr lang="en-US" sz="2800" dirty="0" smtClean="0">
                <a:latin typeface="+mj-lt"/>
              </a:rPr>
              <a:t>ULC Committee on Liaison with American Indian Tribes and Nations</a:t>
            </a:r>
          </a:p>
          <a:p>
            <a:r>
              <a:rPr lang="en-US" sz="2800" dirty="0" smtClean="0">
                <a:latin typeface="+mj-lt"/>
              </a:rPr>
              <a:t>Drafting committee comprised of more than a dozen commissioners, including several that worked on 1999 revisions to Official Text Article 9 (adopted by all states), representatives from 10 Tribes, other advisors with experience in Indian Country legal/development issues</a:t>
            </a:r>
          </a:p>
          <a:p>
            <a:r>
              <a:rPr lang="en-US" sz="2800" dirty="0" smtClean="0">
                <a:latin typeface="+mj-lt"/>
              </a:rPr>
              <a:t>Drafting effort took four years; completed in August 2005</a:t>
            </a:r>
          </a:p>
          <a:p>
            <a:endParaRPr lang="en-US" dirty="0">
              <a:latin typeface="Californian FB" pitchFamily="18"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792162"/>
          </a:xfrm>
        </p:spPr>
        <p:txBody>
          <a:bodyPr>
            <a:normAutofit/>
          </a:bodyPr>
          <a:lstStyle/>
          <a:p>
            <a:r>
              <a:rPr lang="en-US" sz="3200" dirty="0" smtClean="0"/>
              <a:t>MTSTA History</a:t>
            </a:r>
            <a:endParaRPr lang="en-US" sz="3200" dirty="0"/>
          </a:p>
        </p:txBody>
      </p:sp>
      <p:sp>
        <p:nvSpPr>
          <p:cNvPr id="3" name="Content Placeholder 2"/>
          <p:cNvSpPr>
            <a:spLocks noGrp="1"/>
          </p:cNvSpPr>
          <p:nvPr>
            <p:ph sz="quarter" idx="1"/>
          </p:nvPr>
        </p:nvSpPr>
        <p:spPr>
          <a:xfrm>
            <a:off x="914400" y="1447800"/>
            <a:ext cx="7772400" cy="5105400"/>
          </a:xfrm>
        </p:spPr>
        <p:txBody>
          <a:bodyPr>
            <a:normAutofit fontScale="92500" lnSpcReduction="10000"/>
          </a:bodyPr>
          <a:lstStyle/>
          <a:p>
            <a:r>
              <a:rPr lang="en-US" sz="2800" dirty="0" smtClean="0">
                <a:latin typeface="+mj-lt"/>
              </a:rPr>
              <a:t>MTSTA is largely based on revised Article 9, with relevant components of Articles 1, 2 and 8 (where UCC Article 9 incorporates provisions from these Articles by reference)</a:t>
            </a:r>
          </a:p>
          <a:p>
            <a:r>
              <a:rPr lang="en-US" sz="2800" b="1" dirty="0" smtClean="0">
                <a:latin typeface="+mj-lt"/>
              </a:rPr>
              <a:t>Purpose:  </a:t>
            </a:r>
            <a:r>
              <a:rPr lang="en-US" sz="2800" dirty="0" smtClean="0">
                <a:latin typeface="+mj-lt"/>
              </a:rPr>
              <a:t>To offer a tribal template “stand-alone” code that, if other UCC Articles are subsequently adopted, will still harmonize (or blend) with those Articles</a:t>
            </a:r>
          </a:p>
          <a:p>
            <a:r>
              <a:rPr lang="en-US" sz="2800" dirty="0" smtClean="0">
                <a:latin typeface="+mj-lt"/>
              </a:rPr>
              <a:t>MTSTA was drafted to address unique tribal issues while at the same time ensuring familiarity for and ease of use by lenders and other creditors</a:t>
            </a:r>
          </a:p>
          <a:p>
            <a:r>
              <a:rPr lang="en-US" sz="2800" dirty="0" smtClean="0">
                <a:latin typeface="+mj-lt"/>
              </a:rPr>
              <a:t>Intended to help reduce “cross-border” transaction concerns</a:t>
            </a:r>
          </a:p>
          <a:p>
            <a:endParaRPr lang="en-US" sz="2800" dirty="0" smtClean="0">
              <a:latin typeface="Californian FB" pitchFamily="18" charset="0"/>
            </a:endParaRPr>
          </a:p>
          <a:p>
            <a:endParaRPr lang="en-US" dirty="0">
              <a:latin typeface="Californian FB"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8077200" cy="868362"/>
          </a:xfrm>
        </p:spPr>
        <p:txBody>
          <a:bodyPr>
            <a:noAutofit/>
          </a:bodyPr>
          <a:lstStyle/>
          <a:p>
            <a:r>
              <a:rPr lang="en-US" sz="3200" dirty="0" smtClean="0"/>
              <a:t>Barriers to Credit in Indian Country</a:t>
            </a:r>
            <a:endParaRPr lang="en-US" sz="3200" dirty="0"/>
          </a:p>
        </p:txBody>
      </p:sp>
      <p:sp>
        <p:nvSpPr>
          <p:cNvPr id="3" name="Content Placeholder 2"/>
          <p:cNvSpPr>
            <a:spLocks noGrp="1"/>
          </p:cNvSpPr>
          <p:nvPr>
            <p:ph sz="quarter" idx="1"/>
          </p:nvPr>
        </p:nvSpPr>
        <p:spPr>
          <a:xfrm>
            <a:off x="914400" y="1295400"/>
            <a:ext cx="7772400" cy="5410200"/>
          </a:xfrm>
        </p:spPr>
        <p:txBody>
          <a:bodyPr>
            <a:normAutofit/>
          </a:bodyPr>
          <a:lstStyle/>
          <a:p>
            <a:r>
              <a:rPr lang="en-US" sz="2800" dirty="0" smtClean="0">
                <a:latin typeface="+mj-lt"/>
                <a:cs typeface="Tahoma" pitchFamily="34" charset="0"/>
              </a:rPr>
              <a:t>Many contributing factors</a:t>
            </a:r>
          </a:p>
          <a:p>
            <a:r>
              <a:rPr lang="en-US" sz="2800" dirty="0" smtClean="0">
                <a:latin typeface="+mj-lt"/>
                <a:cs typeface="Tahoma" pitchFamily="34" charset="0"/>
              </a:rPr>
              <a:t>Differ from Tribe to Tribe, case-by-case</a:t>
            </a:r>
          </a:p>
          <a:p>
            <a:r>
              <a:rPr lang="en-US" sz="2800" dirty="0" smtClean="0">
                <a:latin typeface="+mj-lt"/>
                <a:cs typeface="Tahoma" pitchFamily="34" charset="0"/>
              </a:rPr>
              <a:t>Some commonly cited key contributors:</a:t>
            </a:r>
          </a:p>
          <a:p>
            <a:pPr lvl="1"/>
            <a:r>
              <a:rPr lang="en-US" sz="2800" dirty="0" smtClean="0">
                <a:latin typeface="+mj-lt"/>
                <a:cs typeface="Tahoma" pitchFamily="34" charset="0"/>
              </a:rPr>
              <a:t>Shortage of lending institutions in Indian Country</a:t>
            </a:r>
          </a:p>
          <a:p>
            <a:pPr lvl="1"/>
            <a:r>
              <a:rPr lang="en-US" sz="2800" dirty="0" smtClean="0">
                <a:latin typeface="+mj-lt"/>
                <a:cs typeface="Tahoma" pitchFamily="34" charset="0"/>
              </a:rPr>
              <a:t>Poor credit scores</a:t>
            </a:r>
          </a:p>
          <a:p>
            <a:pPr lvl="1"/>
            <a:r>
              <a:rPr lang="en-US" sz="2800" dirty="0" smtClean="0">
                <a:latin typeface="+mj-lt"/>
                <a:cs typeface="Tahoma" pitchFamily="34" charset="0"/>
              </a:rPr>
              <a:t>Lack of banking experience</a:t>
            </a:r>
          </a:p>
          <a:p>
            <a:pPr lvl="1"/>
            <a:r>
              <a:rPr lang="en-US" sz="2800" dirty="0" smtClean="0">
                <a:latin typeface="+mj-lt"/>
                <a:cs typeface="Tahoma" pitchFamily="34" charset="0"/>
              </a:rPr>
              <a:t>Perceived or actual issues with tribal courts</a:t>
            </a:r>
          </a:p>
          <a:p>
            <a:pPr lvl="1"/>
            <a:r>
              <a:rPr lang="en-US" sz="2800" dirty="0" smtClean="0">
                <a:solidFill>
                  <a:schemeClr val="accent2">
                    <a:lumMod val="75000"/>
                  </a:schemeClr>
                </a:solidFill>
                <a:latin typeface="+mj-lt"/>
                <a:cs typeface="Tahoma" pitchFamily="34" charset="0"/>
              </a:rPr>
              <a:t>Incomplete, outdated or no tribal laws that facilitate financing; or lack of awareness about such existing tribal laws</a:t>
            </a:r>
          </a:p>
          <a:p>
            <a:endParaRPr lang="en-US" sz="2800" dirty="0">
              <a:latin typeface="+mj-lt"/>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868362"/>
          </a:xfrm>
        </p:spPr>
        <p:txBody>
          <a:bodyPr>
            <a:normAutofit/>
          </a:bodyPr>
          <a:lstStyle/>
          <a:p>
            <a:r>
              <a:rPr lang="en-US" sz="3200" dirty="0" smtClean="0"/>
              <a:t>MTSTA Special Considerations and Provisions</a:t>
            </a:r>
            <a:endParaRPr lang="en-US" sz="3200" dirty="0"/>
          </a:p>
        </p:txBody>
      </p:sp>
      <p:sp>
        <p:nvSpPr>
          <p:cNvPr id="3" name="Content Placeholder 2"/>
          <p:cNvSpPr>
            <a:spLocks noGrp="1"/>
          </p:cNvSpPr>
          <p:nvPr>
            <p:ph sz="quarter" idx="1"/>
          </p:nvPr>
        </p:nvSpPr>
        <p:spPr>
          <a:xfrm>
            <a:off x="533400" y="1371600"/>
            <a:ext cx="8610600" cy="5486400"/>
          </a:xfrm>
        </p:spPr>
        <p:txBody>
          <a:bodyPr>
            <a:normAutofit/>
          </a:bodyPr>
          <a:lstStyle/>
          <a:p>
            <a:pPr lvl="1"/>
            <a:r>
              <a:rPr lang="en-US" dirty="0" smtClean="0">
                <a:latin typeface="+mj-lt"/>
              </a:rPr>
              <a:t>No affect on sovereign immunity </a:t>
            </a:r>
          </a:p>
          <a:p>
            <a:pPr lvl="1"/>
            <a:r>
              <a:rPr lang="en-US" dirty="0" smtClean="0">
                <a:latin typeface="+mj-lt"/>
              </a:rPr>
              <a:t>“Fixtures” attached to trust land (outside of this law)</a:t>
            </a:r>
          </a:p>
          <a:p>
            <a:pPr lvl="1"/>
            <a:r>
              <a:rPr lang="en-US" dirty="0" smtClean="0">
                <a:latin typeface="+mj-lt"/>
              </a:rPr>
              <a:t>Possible exemptions from covered property (i.e., sacred items)</a:t>
            </a:r>
          </a:p>
          <a:p>
            <a:pPr lvl="1"/>
            <a:r>
              <a:rPr lang="en-US" dirty="0" smtClean="0">
                <a:latin typeface="+mj-lt"/>
              </a:rPr>
              <a:t>Consumer protections – limitation on choice of law</a:t>
            </a:r>
          </a:p>
          <a:p>
            <a:pPr lvl="1"/>
            <a:r>
              <a:rPr lang="en-US" dirty="0" smtClean="0">
                <a:latin typeface="+mj-lt"/>
              </a:rPr>
              <a:t>Coordination with other tribal law</a:t>
            </a:r>
          </a:p>
          <a:p>
            <a:pPr lvl="1"/>
            <a:r>
              <a:rPr lang="en-US" dirty="0" smtClean="0">
                <a:latin typeface="+mj-lt"/>
              </a:rPr>
              <a:t>Tribal customs and traditions (i.e., tribal business day)</a:t>
            </a:r>
          </a:p>
          <a:p>
            <a:pPr lvl="1"/>
            <a:r>
              <a:rPr lang="en-US" dirty="0" smtClean="0">
                <a:latin typeface="+mj-lt"/>
              </a:rPr>
              <a:t>Treatment of self-help remedies (no self-help repossession)</a:t>
            </a:r>
          </a:p>
          <a:p>
            <a:pPr lvl="1"/>
            <a:r>
              <a:rPr lang="en-US" dirty="0" smtClean="0">
                <a:latin typeface="+mj-lt"/>
              </a:rPr>
              <a:t>Choice of law and venue issues </a:t>
            </a:r>
          </a:p>
          <a:p>
            <a:pPr lvl="1"/>
            <a:r>
              <a:rPr lang="en-US" dirty="0" smtClean="0">
                <a:latin typeface="+mj-lt"/>
              </a:rPr>
              <a:t>Implication of tribal liens</a:t>
            </a:r>
          </a:p>
          <a:p>
            <a:pPr lvl="1">
              <a:buNone/>
            </a:pPr>
            <a:r>
              <a:rPr lang="en-US" b="1" dirty="0" smtClean="0">
                <a:latin typeface="+mj-lt"/>
              </a:rPr>
              <a:t>NOTE:</a:t>
            </a:r>
            <a:r>
              <a:rPr lang="en-US" dirty="0" smtClean="0">
                <a:latin typeface="+mj-lt"/>
              </a:rPr>
              <a:t>  </a:t>
            </a:r>
            <a:r>
              <a:rPr lang="en-US" dirty="0" smtClean="0">
                <a:solidFill>
                  <a:srgbClr val="C00000"/>
                </a:solidFill>
                <a:latin typeface="+mj-lt"/>
              </a:rPr>
              <a:t>This list is not exhaustive – just a sampling</a:t>
            </a:r>
          </a:p>
          <a:p>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868362"/>
          </a:xfrm>
        </p:spPr>
        <p:txBody>
          <a:bodyPr>
            <a:normAutofit/>
          </a:bodyPr>
          <a:lstStyle/>
          <a:p>
            <a:r>
              <a:rPr lang="en-US" sz="3200" dirty="0" smtClean="0"/>
              <a:t>MTSTA Benefits for Tribes</a:t>
            </a:r>
            <a:endParaRPr lang="en-US" sz="3200" dirty="0"/>
          </a:p>
        </p:txBody>
      </p:sp>
      <p:sp>
        <p:nvSpPr>
          <p:cNvPr id="3" name="Content Placeholder 2"/>
          <p:cNvSpPr>
            <a:spLocks noGrp="1"/>
          </p:cNvSpPr>
          <p:nvPr>
            <p:ph sz="quarter" idx="1"/>
          </p:nvPr>
        </p:nvSpPr>
        <p:spPr>
          <a:xfrm>
            <a:off x="533400" y="1447800"/>
            <a:ext cx="8153400" cy="4572000"/>
          </a:xfrm>
        </p:spPr>
        <p:txBody>
          <a:bodyPr/>
          <a:lstStyle/>
          <a:p>
            <a:pPr lvl="1"/>
            <a:r>
              <a:rPr lang="en-US" sz="2800" dirty="0" smtClean="0">
                <a:latin typeface="+mj-lt"/>
              </a:rPr>
              <a:t>Significant code development cost savings</a:t>
            </a:r>
          </a:p>
          <a:p>
            <a:pPr lvl="1"/>
            <a:r>
              <a:rPr lang="en-US" sz="2800" dirty="0" smtClean="0">
                <a:latin typeface="+mj-lt"/>
              </a:rPr>
              <a:t>Revision benefit – can take advantage of ULC revision efforts</a:t>
            </a:r>
          </a:p>
          <a:p>
            <a:pPr lvl="1"/>
            <a:r>
              <a:rPr lang="en-US" sz="2800" dirty="0" smtClean="0">
                <a:latin typeface="+mj-lt"/>
              </a:rPr>
              <a:t>Reduces “incorporation by reference” of other state law</a:t>
            </a:r>
          </a:p>
          <a:p>
            <a:pPr lvl="1"/>
            <a:r>
              <a:rPr lang="en-US" sz="2800" dirty="0" smtClean="0">
                <a:latin typeface="+mj-lt"/>
              </a:rPr>
              <a:t>Implementation Guide</a:t>
            </a:r>
          </a:p>
          <a:p>
            <a:pPr>
              <a:lnSpc>
                <a:spcPct val="90000"/>
              </a:lnSpc>
              <a:buNone/>
            </a:pPr>
            <a:endParaRPr lang="en-US" sz="2800" dirty="0" smtClean="0">
              <a:latin typeface="+mj-lt"/>
            </a:endParaRPr>
          </a:p>
          <a:p>
            <a:endParaRPr lang="en-US" dirty="0">
              <a:latin typeface="+mj-lt"/>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868362"/>
          </a:xfrm>
        </p:spPr>
        <p:txBody>
          <a:bodyPr>
            <a:normAutofit/>
          </a:bodyPr>
          <a:lstStyle/>
          <a:p>
            <a:r>
              <a:rPr lang="en-US" sz="3200" dirty="0" smtClean="0"/>
              <a:t>MTSTA Implementation Guide</a:t>
            </a:r>
            <a:endParaRPr lang="en-US" sz="3200" dirty="0"/>
          </a:p>
        </p:txBody>
      </p:sp>
      <p:sp>
        <p:nvSpPr>
          <p:cNvPr id="3" name="Content Placeholder 2"/>
          <p:cNvSpPr>
            <a:spLocks noGrp="1"/>
          </p:cNvSpPr>
          <p:nvPr>
            <p:ph sz="quarter" idx="1"/>
          </p:nvPr>
        </p:nvSpPr>
        <p:spPr>
          <a:xfrm>
            <a:off x="533400" y="1447800"/>
            <a:ext cx="8153400" cy="4572000"/>
          </a:xfrm>
        </p:spPr>
        <p:txBody>
          <a:bodyPr>
            <a:normAutofit/>
          </a:bodyPr>
          <a:lstStyle/>
          <a:p>
            <a:pPr lvl="1"/>
            <a:r>
              <a:rPr lang="en-US" sz="2800" dirty="0" smtClean="0">
                <a:latin typeface="+mj-lt"/>
              </a:rPr>
              <a:t>Plain language provision-by-provision commentary and examples</a:t>
            </a:r>
          </a:p>
          <a:p>
            <a:pPr lvl="1"/>
            <a:r>
              <a:rPr lang="en-US" sz="2800" dirty="0" smtClean="0">
                <a:latin typeface="+mj-lt"/>
              </a:rPr>
              <a:t>Enactment guidance for tribal legislative bodies</a:t>
            </a:r>
          </a:p>
          <a:p>
            <a:pPr lvl="1"/>
            <a:r>
              <a:rPr lang="en-US" sz="2800" dirty="0" smtClean="0">
                <a:latin typeface="+mj-lt"/>
              </a:rPr>
              <a:t>Optional provisions with explanations (policy issues)</a:t>
            </a:r>
          </a:p>
          <a:p>
            <a:pPr lvl="1"/>
            <a:r>
              <a:rPr lang="en-US" sz="2800" dirty="0">
                <a:latin typeface="+mj-lt"/>
              </a:rPr>
              <a:t>Educational tool for tribal attorneys and judges, economic and business development staff, lenders and </a:t>
            </a:r>
            <a:r>
              <a:rPr lang="en-US" sz="2800" dirty="0" smtClean="0">
                <a:latin typeface="+mj-lt"/>
              </a:rPr>
              <a:t>others</a:t>
            </a:r>
          </a:p>
          <a:p>
            <a:pPr lvl="1"/>
            <a:r>
              <a:rPr lang="en-US" sz="2800" dirty="0" smtClean="0">
                <a:latin typeface="+mj-lt"/>
              </a:rPr>
              <a:t>UCC filing system options explained</a:t>
            </a:r>
          </a:p>
          <a:p>
            <a:pPr marL="0" indent="0">
              <a:buNone/>
            </a:pPr>
            <a:endParaRPr lang="en-US" sz="2800" dirty="0">
              <a:latin typeface="+mj-lt"/>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868362"/>
          </a:xfrm>
        </p:spPr>
        <p:txBody>
          <a:bodyPr>
            <a:normAutofit/>
          </a:bodyPr>
          <a:lstStyle/>
          <a:p>
            <a:r>
              <a:rPr lang="en-US" sz="3200" dirty="0" smtClean="0"/>
              <a:t>Purpose of a UCC lien filing system</a:t>
            </a:r>
            <a:endParaRPr lang="en-US" sz="3200" dirty="0"/>
          </a:p>
        </p:txBody>
      </p:sp>
      <p:sp>
        <p:nvSpPr>
          <p:cNvPr id="3" name="Content Placeholder 2"/>
          <p:cNvSpPr>
            <a:spLocks noGrp="1"/>
          </p:cNvSpPr>
          <p:nvPr>
            <p:ph sz="quarter" idx="1"/>
          </p:nvPr>
        </p:nvSpPr>
        <p:spPr>
          <a:xfrm>
            <a:off x="914400" y="1143000"/>
            <a:ext cx="8001000" cy="5715000"/>
          </a:xfrm>
        </p:spPr>
        <p:txBody>
          <a:bodyPr>
            <a:normAutofit lnSpcReduction="10000"/>
          </a:bodyPr>
          <a:lstStyle/>
          <a:p>
            <a:r>
              <a:rPr lang="en-US" sz="2800" dirty="0" smtClean="0">
                <a:latin typeface="+mj-lt"/>
              </a:rPr>
              <a:t>Filing systems are necessary to determine priority between competing creditors and to determine whether collateral is encumbered with prior liens by other creditors</a:t>
            </a:r>
          </a:p>
          <a:p>
            <a:r>
              <a:rPr lang="en-US" sz="2800" dirty="0" smtClean="0">
                <a:latin typeface="+mj-lt"/>
              </a:rPr>
              <a:t>Filing systems are indispensable components of a secured transactions system – </a:t>
            </a:r>
            <a:r>
              <a:rPr lang="en-US" sz="2800" b="1" dirty="0" smtClean="0">
                <a:latin typeface="+mj-lt"/>
              </a:rPr>
              <a:t>they are the heart of secured transactions systems</a:t>
            </a:r>
          </a:p>
          <a:p>
            <a:r>
              <a:rPr lang="en-US" sz="2800" b="1" dirty="0" smtClean="0">
                <a:latin typeface="+mj-lt"/>
              </a:rPr>
              <a:t>Without a robust, reliable and easily accessible filing system, a secured transactions law is not complete, and therefore will not be effective </a:t>
            </a:r>
          </a:p>
          <a:p>
            <a:r>
              <a:rPr lang="en-US" sz="2800" dirty="0" smtClean="0">
                <a:latin typeface="+mj-lt"/>
              </a:rPr>
              <a:t>They should </a:t>
            </a:r>
            <a:r>
              <a:rPr lang="en-US" sz="2800" b="1" u="sng" dirty="0" smtClean="0">
                <a:latin typeface="+mj-lt"/>
              </a:rPr>
              <a:t>not</a:t>
            </a:r>
            <a:r>
              <a:rPr lang="en-US" sz="2800" dirty="0" smtClean="0">
                <a:latin typeface="+mj-lt"/>
              </a:rPr>
              <a:t> be considered as fee income opportunities.  Fees should cover costs of the system (state filing fees typically range from $5 to $30)</a:t>
            </a:r>
          </a:p>
          <a:p>
            <a:pPr lvl="1">
              <a:buNone/>
            </a:pPr>
            <a:endParaRPr lang="en-US" sz="2800" dirty="0" smtClean="0">
              <a:latin typeface="Californian FB" pitchFamily="18" charset="0"/>
            </a:endParaRPr>
          </a:p>
          <a:p>
            <a:endParaRPr lang="en-US" sz="2800" dirty="0">
              <a:latin typeface="Californian FB" pitchFamily="18"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8001000" cy="1325562"/>
          </a:xfrm>
        </p:spPr>
        <p:txBody>
          <a:bodyPr>
            <a:noAutofit/>
          </a:bodyPr>
          <a:lstStyle/>
          <a:p>
            <a:r>
              <a:rPr lang="en-US" sz="3200" dirty="0" smtClean="0"/>
              <a:t>Options for </a:t>
            </a:r>
            <a:r>
              <a:rPr lang="en-US" sz="3200" smtClean="0"/>
              <a:t>UCC Filing </a:t>
            </a:r>
            <a:r>
              <a:rPr lang="en-US" sz="3200" dirty="0" smtClean="0"/>
              <a:t>Systems under Tribal Law</a:t>
            </a:r>
            <a:endParaRPr lang="en-US" sz="3200" dirty="0"/>
          </a:p>
        </p:txBody>
      </p:sp>
      <p:sp>
        <p:nvSpPr>
          <p:cNvPr id="3" name="Content Placeholder 2"/>
          <p:cNvSpPr>
            <a:spLocks noGrp="1"/>
          </p:cNvSpPr>
          <p:nvPr>
            <p:ph sz="quarter" idx="1"/>
          </p:nvPr>
        </p:nvSpPr>
        <p:spPr>
          <a:xfrm>
            <a:off x="914400" y="1600200"/>
            <a:ext cx="8001000" cy="5029200"/>
          </a:xfrm>
        </p:spPr>
        <p:txBody>
          <a:bodyPr>
            <a:normAutofit fontScale="92500" lnSpcReduction="20000"/>
          </a:bodyPr>
          <a:lstStyle/>
          <a:p>
            <a:r>
              <a:rPr lang="en-US" sz="3000" dirty="0" smtClean="0">
                <a:latin typeface="+mj-lt"/>
              </a:rPr>
              <a:t>Tribe develops and manages its own filing system</a:t>
            </a:r>
          </a:p>
          <a:p>
            <a:r>
              <a:rPr lang="en-US" sz="3000" dirty="0" smtClean="0">
                <a:latin typeface="+mj-lt"/>
              </a:rPr>
              <a:t>Multiple Tribes develop and maintain a filing system as a consortium</a:t>
            </a:r>
          </a:p>
          <a:p>
            <a:r>
              <a:rPr lang="en-US" sz="3000" dirty="0" smtClean="0">
                <a:latin typeface="+mj-lt"/>
              </a:rPr>
              <a:t>Tribe informally utilizes state system</a:t>
            </a:r>
          </a:p>
          <a:p>
            <a:r>
              <a:rPr lang="en-US" sz="3000" dirty="0" smtClean="0">
                <a:latin typeface="+mj-lt"/>
              </a:rPr>
              <a:t>Tribe enters into a formal agency arrangement with a state </a:t>
            </a:r>
          </a:p>
          <a:p>
            <a:pPr lvl="1"/>
            <a:r>
              <a:rPr lang="en-US" sz="3000" dirty="0" smtClean="0">
                <a:latin typeface="+mj-lt"/>
              </a:rPr>
              <a:t>Crow Nation and State of Montana</a:t>
            </a:r>
          </a:p>
          <a:p>
            <a:pPr lvl="1"/>
            <a:r>
              <a:rPr lang="en-US" sz="3000" dirty="0" smtClean="0">
                <a:latin typeface="+mj-lt"/>
              </a:rPr>
              <a:t>Oglala Sioux Tribe (Pine Ridge Reservation) and State of South Dakota</a:t>
            </a:r>
          </a:p>
          <a:p>
            <a:pPr lvl="1"/>
            <a:r>
              <a:rPr lang="en-US" sz="3000" dirty="0" smtClean="0">
                <a:latin typeface="+mj-lt"/>
              </a:rPr>
              <a:t>Leech Lake Band of </a:t>
            </a:r>
            <a:r>
              <a:rPr lang="en-US" sz="3000" dirty="0" err="1" smtClean="0">
                <a:latin typeface="+mj-lt"/>
              </a:rPr>
              <a:t>Ojibwe</a:t>
            </a:r>
            <a:r>
              <a:rPr lang="en-US" sz="3000" dirty="0" smtClean="0">
                <a:latin typeface="+mj-lt"/>
              </a:rPr>
              <a:t> and State of Minnesota</a:t>
            </a:r>
          </a:p>
          <a:p>
            <a:pPr lvl="1"/>
            <a:r>
              <a:rPr lang="en-US" sz="3000" dirty="0" smtClean="0">
                <a:latin typeface="+mj-lt"/>
              </a:rPr>
              <a:t>Chippewa Cree Tribes (Rocky Boys Reservation) and the State of Montana </a:t>
            </a:r>
          </a:p>
          <a:p>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1249362"/>
          </a:xfrm>
        </p:spPr>
        <p:txBody>
          <a:bodyPr>
            <a:noAutofit/>
          </a:bodyPr>
          <a:lstStyle/>
          <a:p>
            <a:r>
              <a:rPr lang="en-US" sz="3200" dirty="0" smtClean="0"/>
              <a:t>Reviewing Your Tribe’s Secured Transactions Environment</a:t>
            </a:r>
            <a:endParaRPr lang="en-US" sz="3200" dirty="0"/>
          </a:p>
        </p:txBody>
      </p:sp>
      <p:sp>
        <p:nvSpPr>
          <p:cNvPr id="3" name="Content Placeholder 2"/>
          <p:cNvSpPr>
            <a:spLocks noGrp="1"/>
          </p:cNvSpPr>
          <p:nvPr>
            <p:ph sz="quarter" idx="1"/>
          </p:nvPr>
        </p:nvSpPr>
        <p:spPr>
          <a:xfrm>
            <a:off x="914400" y="1447800"/>
            <a:ext cx="8229600" cy="5257800"/>
          </a:xfrm>
        </p:spPr>
        <p:txBody>
          <a:bodyPr>
            <a:noAutofit/>
          </a:bodyPr>
          <a:lstStyle/>
          <a:p>
            <a:r>
              <a:rPr lang="en-US" sz="2400" dirty="0" smtClean="0">
                <a:latin typeface="+mj-lt"/>
              </a:rPr>
              <a:t>If your tribe has a ST law, when was it adopted?  If before 2000, likely based on pre-revision Article 9 and may need updating</a:t>
            </a:r>
          </a:p>
          <a:p>
            <a:r>
              <a:rPr lang="en-US" sz="2400" dirty="0" smtClean="0">
                <a:latin typeface="+mj-lt"/>
              </a:rPr>
              <a:t>If your Tribe has a ST law, where is the designated location for filing security interests? Conducting UCC searches?</a:t>
            </a:r>
          </a:p>
          <a:p>
            <a:pPr lvl="1"/>
            <a:r>
              <a:rPr lang="en-US" dirty="0" smtClean="0">
                <a:latin typeface="+mj-lt"/>
              </a:rPr>
              <a:t>Tribal office? County office? State office?</a:t>
            </a:r>
          </a:p>
          <a:p>
            <a:r>
              <a:rPr lang="en-US" sz="2400" dirty="0" smtClean="0">
                <a:latin typeface="+mj-lt"/>
              </a:rPr>
              <a:t>If in a tribal office, how are filings made?  Paper or electronic? Are there special forms?  Fees? How is it administered? How many filings have been made? How are UCC searches administered?</a:t>
            </a:r>
          </a:p>
          <a:p>
            <a:r>
              <a:rPr lang="en-US" sz="2400" b="1" dirty="0" smtClean="0">
                <a:latin typeface="+mj-lt"/>
              </a:rPr>
              <a:t>QUESTION:</a:t>
            </a:r>
            <a:r>
              <a:rPr lang="en-US" sz="2400" dirty="0" smtClean="0">
                <a:latin typeface="+mj-lt"/>
              </a:rPr>
              <a:t>  Does your Tribe realistically have the capacity to establish and maintain an effective, modern and trusted UCC filing system?</a:t>
            </a:r>
          </a:p>
          <a:p>
            <a:pPr marL="0" indent="0">
              <a:buNone/>
            </a:pPr>
            <a:endParaRPr lang="en-US" sz="2400" dirty="0" smtClean="0">
              <a:latin typeface="+mj-lt"/>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868362"/>
          </a:xfrm>
        </p:spPr>
        <p:txBody>
          <a:bodyPr>
            <a:normAutofit/>
          </a:bodyPr>
          <a:lstStyle/>
          <a:p>
            <a:r>
              <a:rPr lang="en-US" sz="3200" dirty="0" smtClean="0"/>
              <a:t>Other Important Considerations</a:t>
            </a:r>
            <a:endParaRPr lang="en-US" sz="3200" dirty="0"/>
          </a:p>
        </p:txBody>
      </p:sp>
      <p:sp>
        <p:nvSpPr>
          <p:cNvPr id="3" name="Content Placeholder 2"/>
          <p:cNvSpPr>
            <a:spLocks noGrp="1"/>
          </p:cNvSpPr>
          <p:nvPr>
            <p:ph sz="quarter" idx="1"/>
          </p:nvPr>
        </p:nvSpPr>
        <p:spPr>
          <a:xfrm>
            <a:off x="914400" y="1371600"/>
            <a:ext cx="8229600" cy="5181600"/>
          </a:xfrm>
        </p:spPr>
        <p:txBody>
          <a:bodyPr>
            <a:normAutofit fontScale="92500"/>
          </a:bodyPr>
          <a:lstStyle/>
          <a:p>
            <a:r>
              <a:rPr lang="en-US" sz="2800" dirty="0" smtClean="0">
                <a:latin typeface="+mj-lt"/>
              </a:rPr>
              <a:t>Tribal judicial /legal training</a:t>
            </a:r>
          </a:p>
          <a:p>
            <a:pPr lvl="1"/>
            <a:r>
              <a:rPr lang="en-US" sz="2200" dirty="0" smtClean="0">
                <a:latin typeface="+mj-lt"/>
              </a:rPr>
              <a:t>1 ½ day training sessions for tribal judges and attorneys  are being hosted by BIA’s Office of Tribal Justice Services and the Federal Reserve Banks of Minneapolis, San Francisco and Kansas City.  A ULC Commissioner will be the principal lecturer.  CLE credits will be available.</a:t>
            </a:r>
          </a:p>
          <a:p>
            <a:pPr lvl="2"/>
            <a:r>
              <a:rPr lang="en-US" sz="2200" dirty="0" smtClean="0">
                <a:latin typeface="+mj-lt"/>
              </a:rPr>
              <a:t>Phoenix:  November 29-30, 2012</a:t>
            </a:r>
          </a:p>
          <a:p>
            <a:pPr lvl="2"/>
            <a:r>
              <a:rPr lang="en-US" sz="2200" dirty="0" smtClean="0">
                <a:latin typeface="+mj-lt"/>
              </a:rPr>
              <a:t>Seattle:  January 30-31, 2013</a:t>
            </a:r>
          </a:p>
          <a:p>
            <a:pPr lvl="2"/>
            <a:r>
              <a:rPr lang="en-US" sz="2200" dirty="0" smtClean="0">
                <a:latin typeface="+mj-lt"/>
              </a:rPr>
              <a:t>Oklahoma City</a:t>
            </a:r>
            <a:r>
              <a:rPr lang="en-US" sz="2200" b="1" dirty="0" smtClean="0">
                <a:latin typeface="+mj-lt"/>
              </a:rPr>
              <a:t>:  </a:t>
            </a:r>
            <a:r>
              <a:rPr lang="en-US" sz="2200" dirty="0" smtClean="0">
                <a:latin typeface="+mj-lt"/>
              </a:rPr>
              <a:t>March 21-22, 2013</a:t>
            </a:r>
          </a:p>
          <a:p>
            <a:pPr lvl="2"/>
            <a:r>
              <a:rPr lang="en-US" sz="2200" b="1" dirty="0" smtClean="0">
                <a:latin typeface="+mj-lt"/>
              </a:rPr>
              <a:t>Minneapolis:</a:t>
            </a:r>
            <a:r>
              <a:rPr lang="en-US" sz="2200" dirty="0" smtClean="0">
                <a:latin typeface="+mj-lt"/>
              </a:rPr>
              <a:t>  </a:t>
            </a:r>
            <a:r>
              <a:rPr lang="en-US" sz="2200" b="1" dirty="0" smtClean="0">
                <a:latin typeface="+mj-lt"/>
              </a:rPr>
              <a:t>May 8-9, 2013</a:t>
            </a:r>
          </a:p>
          <a:p>
            <a:r>
              <a:rPr lang="en-US" sz="2800" dirty="0" smtClean="0">
                <a:latin typeface="+mj-lt"/>
              </a:rPr>
              <a:t>Lender training</a:t>
            </a:r>
          </a:p>
          <a:p>
            <a:r>
              <a:rPr lang="en-US" sz="2800" dirty="0" smtClean="0">
                <a:latin typeface="+mj-lt"/>
              </a:rPr>
              <a:t>Community training</a:t>
            </a:r>
          </a:p>
          <a:p>
            <a:r>
              <a:rPr lang="en-US" sz="2800" dirty="0" smtClean="0">
                <a:latin typeface="+mj-lt"/>
              </a:rPr>
              <a:t>Publication of laws and court decisions – </a:t>
            </a:r>
            <a:r>
              <a:rPr lang="en-US" sz="2800" i="1" dirty="0" smtClean="0">
                <a:latin typeface="+mj-lt"/>
              </a:rPr>
              <a:t>ensure easy access by outside parties</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868362"/>
          </a:xfrm>
        </p:spPr>
        <p:txBody>
          <a:bodyPr>
            <a:normAutofit/>
          </a:bodyPr>
          <a:lstStyle/>
          <a:p>
            <a:r>
              <a:rPr lang="en-US" sz="3600" dirty="0" smtClean="0"/>
              <a:t>Resources</a:t>
            </a:r>
            <a:endParaRPr lang="en-US" sz="3600" dirty="0"/>
          </a:p>
        </p:txBody>
      </p:sp>
      <p:sp>
        <p:nvSpPr>
          <p:cNvPr id="3" name="Content Placeholder 2"/>
          <p:cNvSpPr>
            <a:spLocks noGrp="1"/>
          </p:cNvSpPr>
          <p:nvPr>
            <p:ph sz="quarter" idx="1"/>
          </p:nvPr>
        </p:nvSpPr>
        <p:spPr>
          <a:xfrm>
            <a:off x="457200" y="1295400"/>
            <a:ext cx="8458200" cy="5334000"/>
          </a:xfrm>
        </p:spPr>
        <p:txBody>
          <a:bodyPr>
            <a:normAutofit/>
          </a:bodyPr>
          <a:lstStyle/>
          <a:p>
            <a:r>
              <a:rPr lang="en-US" sz="2400" dirty="0" smtClean="0">
                <a:latin typeface="Calibri" pitchFamily="34" charset="0"/>
              </a:rPr>
              <a:t>For the MTSTA, go to </a:t>
            </a:r>
            <a:r>
              <a:rPr lang="en-US" sz="2400" dirty="0" smtClean="0">
                <a:latin typeface="Calibri" pitchFamily="34" charset="0"/>
                <a:hlinkClick r:id="rId2"/>
              </a:rPr>
              <a:t>www.uniformlaws.org</a:t>
            </a:r>
            <a:endParaRPr lang="en-US" sz="2400" dirty="0" smtClean="0">
              <a:latin typeface="Calibri" pitchFamily="34" charset="0"/>
            </a:endParaRPr>
          </a:p>
          <a:p>
            <a:pPr lvl="1"/>
            <a:r>
              <a:rPr lang="en-US" dirty="0" smtClean="0">
                <a:latin typeface="Calibri" pitchFamily="34" charset="0"/>
              </a:rPr>
              <a:t>Go to</a:t>
            </a:r>
            <a:r>
              <a:rPr lang="en-US" b="1" dirty="0" smtClean="0">
                <a:latin typeface="Calibri" pitchFamily="34" charset="0"/>
              </a:rPr>
              <a:t> Find an Act </a:t>
            </a:r>
            <a:r>
              <a:rPr lang="en-US" dirty="0" smtClean="0">
                <a:latin typeface="Calibri" pitchFamily="34" charset="0"/>
              </a:rPr>
              <a:t>in the drop down box</a:t>
            </a:r>
            <a:endParaRPr lang="en-US" b="1" dirty="0" smtClean="0">
              <a:latin typeface="Calibri" pitchFamily="34" charset="0"/>
            </a:endParaRPr>
          </a:p>
          <a:p>
            <a:pPr lvl="1"/>
            <a:r>
              <a:rPr lang="en-US" dirty="0" smtClean="0">
                <a:latin typeface="Calibri" pitchFamily="34" charset="0"/>
              </a:rPr>
              <a:t>Type in “</a:t>
            </a:r>
            <a:r>
              <a:rPr lang="en-US" b="1" dirty="0" smtClean="0">
                <a:latin typeface="Calibri" pitchFamily="34" charset="0"/>
              </a:rPr>
              <a:t>tribal</a:t>
            </a:r>
            <a:r>
              <a:rPr lang="en-US" dirty="0" smtClean="0">
                <a:latin typeface="Calibri" pitchFamily="34" charset="0"/>
              </a:rPr>
              <a:t>” in the search box to find the Model Tribal Secured Transactions Act</a:t>
            </a:r>
          </a:p>
          <a:p>
            <a:pPr lvl="1"/>
            <a:r>
              <a:rPr lang="en-US" dirty="0" smtClean="0">
                <a:latin typeface="Calibri" pitchFamily="34" charset="0"/>
              </a:rPr>
              <a:t>Downloadable WORD and </a:t>
            </a:r>
            <a:r>
              <a:rPr lang="en-US" dirty="0" err="1" smtClean="0">
                <a:latin typeface="Calibri" pitchFamily="34" charset="0"/>
              </a:rPr>
              <a:t>pdf</a:t>
            </a:r>
            <a:r>
              <a:rPr lang="en-US" dirty="0" smtClean="0">
                <a:latin typeface="Calibri" pitchFamily="34" charset="0"/>
              </a:rPr>
              <a:t> versions of:</a:t>
            </a:r>
          </a:p>
          <a:p>
            <a:pPr lvl="2"/>
            <a:r>
              <a:rPr lang="en-US" dirty="0" smtClean="0">
                <a:latin typeface="Calibri" pitchFamily="34" charset="0"/>
              </a:rPr>
              <a:t>Model Act</a:t>
            </a:r>
          </a:p>
          <a:p>
            <a:pPr lvl="2"/>
            <a:r>
              <a:rPr lang="en-US" dirty="0" smtClean="0">
                <a:latin typeface="Calibri" pitchFamily="34" charset="0"/>
              </a:rPr>
              <a:t>Implementation Guide (for comprehensive information about secured transactions laws, filing systems, legislative and judicial guidance) </a:t>
            </a:r>
          </a:p>
          <a:p>
            <a:pPr lvl="2"/>
            <a:r>
              <a:rPr lang="en-US" dirty="0" smtClean="0">
                <a:latin typeface="Calibri" pitchFamily="34" charset="0"/>
              </a:rPr>
              <a:t>Crow-Montana UCC Filing System Compact </a:t>
            </a:r>
          </a:p>
          <a:p>
            <a:pPr lvl="2"/>
            <a:r>
              <a:rPr lang="en-US" dirty="0" smtClean="0">
                <a:latin typeface="Calibri" pitchFamily="34" charset="0"/>
              </a:rPr>
              <a:t>Other related information</a:t>
            </a:r>
          </a:p>
          <a:p>
            <a:r>
              <a:rPr lang="en-US" sz="2400" dirty="0" smtClean="0">
                <a:latin typeface="Calibri" pitchFamily="34" charset="0"/>
              </a:rPr>
              <a:t>See also the Minneapolis Federal Reserve Bank’s </a:t>
            </a:r>
            <a:r>
              <a:rPr lang="en-US" sz="2400" dirty="0" smtClean="0">
                <a:solidFill>
                  <a:srgbClr val="C00000"/>
                </a:solidFill>
                <a:latin typeface="Calibri" pitchFamily="34" charset="0"/>
              </a:rPr>
              <a:t>Indian Country Currents </a:t>
            </a:r>
            <a:r>
              <a:rPr lang="en-US" sz="2400" dirty="0" smtClean="0">
                <a:latin typeface="Calibri" pitchFamily="34" charset="0"/>
              </a:rPr>
              <a:t>website at   </a:t>
            </a:r>
            <a:r>
              <a:rPr lang="en-US" sz="2400" dirty="0" smtClean="0">
                <a:latin typeface="Calibri" pitchFamily="34" charset="0"/>
                <a:hlinkClick r:id="rId3"/>
              </a:rPr>
              <a:t>www.minneapolisfed.org/indiancountry/</a:t>
            </a:r>
            <a:r>
              <a:rPr lang="en-US" sz="2400" dirty="0" smtClean="0">
                <a:latin typeface="Calibri" pitchFamily="34" charset="0"/>
              </a:rPr>
              <a:t>  for related articles and working papers </a:t>
            </a:r>
          </a:p>
          <a:p>
            <a:endParaRPr lang="en-US" dirty="0" smtClean="0"/>
          </a:p>
          <a:p>
            <a:endParaRPr lang="en-US" sz="1800" dirty="0" smtClean="0">
              <a:latin typeface="Californian FB" pitchFamily="18" charset="0"/>
            </a:endParaRPr>
          </a:p>
          <a:p>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19200"/>
            <a:ext cx="8382000" cy="1143000"/>
          </a:xfrm>
        </p:spPr>
        <p:txBody>
          <a:bodyPr/>
          <a:lstStyle/>
          <a:p>
            <a:pPr algn="ctr"/>
            <a:r>
              <a:rPr lang="en-US" dirty="0" smtClean="0"/>
              <a:t>Contact Information</a:t>
            </a:r>
            <a:endParaRPr lang="en-US" dirty="0"/>
          </a:p>
        </p:txBody>
      </p:sp>
      <p:sp>
        <p:nvSpPr>
          <p:cNvPr id="3" name="Content Placeholder 2"/>
          <p:cNvSpPr>
            <a:spLocks noGrp="1"/>
          </p:cNvSpPr>
          <p:nvPr>
            <p:ph sz="quarter" idx="1"/>
          </p:nvPr>
        </p:nvSpPr>
        <p:spPr>
          <a:xfrm>
            <a:off x="228600" y="2743200"/>
            <a:ext cx="8458200" cy="2438400"/>
          </a:xfrm>
        </p:spPr>
        <p:txBody>
          <a:bodyPr>
            <a:normAutofit fontScale="40000" lnSpcReduction="20000"/>
          </a:bodyPr>
          <a:lstStyle/>
          <a:p>
            <a:pPr algn="ctr">
              <a:buNone/>
            </a:pPr>
            <a:r>
              <a:rPr lang="en-US" sz="8000" dirty="0" smtClean="0">
                <a:latin typeface="Californian FB" pitchFamily="18" charset="0"/>
              </a:rPr>
              <a:t>	</a:t>
            </a:r>
            <a:r>
              <a:rPr lang="en-US" sz="6000" b="1" dirty="0" smtClean="0">
                <a:latin typeface="+mj-lt"/>
              </a:rPr>
              <a:t>Sue Woodrow</a:t>
            </a:r>
          </a:p>
          <a:p>
            <a:pPr algn="ctr">
              <a:buNone/>
            </a:pPr>
            <a:r>
              <a:rPr lang="en-US" sz="6000" dirty="0" smtClean="0">
                <a:latin typeface="+mj-lt"/>
              </a:rPr>
              <a:t>Community Development Advisor</a:t>
            </a:r>
          </a:p>
          <a:p>
            <a:pPr algn="ctr">
              <a:buNone/>
            </a:pPr>
            <a:r>
              <a:rPr lang="en-US" sz="6000" dirty="0" smtClean="0">
                <a:latin typeface="+mj-lt"/>
              </a:rPr>
              <a:t>Federal Reserve Bank of Minneapolis</a:t>
            </a:r>
          </a:p>
          <a:p>
            <a:pPr algn="ctr">
              <a:buNone/>
            </a:pPr>
            <a:r>
              <a:rPr lang="en-US" sz="6000" dirty="0" smtClean="0">
                <a:latin typeface="+mj-lt"/>
              </a:rPr>
              <a:t>Helena, Montana Branch</a:t>
            </a:r>
          </a:p>
          <a:p>
            <a:pPr lvl="1" algn="ctr">
              <a:buNone/>
            </a:pPr>
            <a:r>
              <a:rPr lang="en-US" sz="6000" dirty="0" smtClean="0">
                <a:latin typeface="+mj-lt"/>
                <a:hlinkClick r:id="rId2"/>
              </a:rPr>
              <a:t>susan.woodrow@mpls.frb.org</a:t>
            </a:r>
            <a:endParaRPr lang="en-US" sz="6000" dirty="0" smtClean="0">
              <a:latin typeface="+mj-lt"/>
            </a:endParaRPr>
          </a:p>
          <a:p>
            <a:pPr lvl="1" algn="ctr">
              <a:buNone/>
            </a:pPr>
            <a:r>
              <a:rPr lang="en-US" sz="6000" dirty="0" smtClean="0">
                <a:latin typeface="+mj-lt"/>
              </a:rPr>
              <a:t>(406) 447-3806</a:t>
            </a:r>
          </a:p>
          <a:p>
            <a:pPr lvl="1">
              <a:buNone/>
            </a:pPr>
            <a:endParaRPr lang="en-US" dirty="0" smtClean="0">
              <a:latin typeface="Californian FB"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868362"/>
          </a:xfrm>
        </p:spPr>
        <p:txBody>
          <a:bodyPr>
            <a:normAutofit/>
          </a:bodyPr>
          <a:lstStyle/>
          <a:p>
            <a:r>
              <a:rPr lang="en-US" sz="3200" dirty="0" smtClean="0"/>
              <a:t>Why is this a barrier?</a:t>
            </a:r>
            <a:endParaRPr lang="en-US" sz="3200" dirty="0"/>
          </a:p>
        </p:txBody>
      </p:sp>
      <p:sp>
        <p:nvSpPr>
          <p:cNvPr id="3" name="Content Placeholder 2"/>
          <p:cNvSpPr>
            <a:spLocks noGrp="1"/>
          </p:cNvSpPr>
          <p:nvPr>
            <p:ph sz="quarter" idx="1"/>
          </p:nvPr>
        </p:nvSpPr>
        <p:spPr>
          <a:xfrm>
            <a:off x="914400" y="1447800"/>
            <a:ext cx="7772400" cy="5181600"/>
          </a:xfrm>
        </p:spPr>
        <p:txBody>
          <a:bodyPr>
            <a:normAutofit/>
          </a:bodyPr>
          <a:lstStyle/>
          <a:p>
            <a:r>
              <a:rPr lang="en-US" sz="2800" dirty="0" smtClean="0">
                <a:latin typeface="+mj-lt"/>
              </a:rPr>
              <a:t>No rule of law, unfamiliar law, or poor accessibility to the law = uncertainty</a:t>
            </a:r>
          </a:p>
          <a:p>
            <a:r>
              <a:rPr lang="en-US" sz="2800" dirty="0" smtClean="0">
                <a:latin typeface="+mj-lt"/>
              </a:rPr>
              <a:t>Uncertainty = heightened risk (perceived or real) = increased cost or no deal</a:t>
            </a:r>
          </a:p>
          <a:p>
            <a:pPr>
              <a:buNone/>
            </a:pPr>
            <a:endParaRPr lang="en-US" sz="2800" dirty="0" smtClean="0">
              <a:latin typeface="Californian FB" pitchFamily="18" charset="0"/>
            </a:endParaRPr>
          </a:p>
          <a:p>
            <a:endParaRPr lang="en-US" dirty="0">
              <a:latin typeface="+mj-l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33400"/>
            <a:ext cx="8229600" cy="1066800"/>
          </a:xfrm>
        </p:spPr>
        <p:txBody>
          <a:bodyPr>
            <a:noAutofit/>
          </a:bodyPr>
          <a:lstStyle/>
          <a:p>
            <a:r>
              <a:rPr lang="en-US" sz="3200" dirty="0" smtClean="0"/>
              <a:t>Tribes’ general right to govern business in their jurisdictions</a:t>
            </a:r>
            <a:endParaRPr lang="en-US" sz="3200" dirty="0"/>
          </a:p>
        </p:txBody>
      </p:sp>
      <p:sp>
        <p:nvSpPr>
          <p:cNvPr id="3" name="Content Placeholder 2"/>
          <p:cNvSpPr>
            <a:spLocks noGrp="1"/>
          </p:cNvSpPr>
          <p:nvPr>
            <p:ph sz="quarter" idx="1"/>
          </p:nvPr>
        </p:nvSpPr>
        <p:spPr>
          <a:xfrm>
            <a:off x="914400" y="1752600"/>
            <a:ext cx="8001000" cy="4267200"/>
          </a:xfrm>
        </p:spPr>
        <p:txBody>
          <a:bodyPr>
            <a:normAutofit lnSpcReduction="10000"/>
          </a:bodyPr>
          <a:lstStyle/>
          <a:p>
            <a:pPr eaLnBrk="0">
              <a:spcBef>
                <a:spcPts val="180"/>
              </a:spcBef>
            </a:pPr>
            <a:r>
              <a:rPr lang="en-US" sz="2800" dirty="0" smtClean="0">
                <a:latin typeface="+mj-lt"/>
              </a:rPr>
              <a:t>Commercial codes govern many aspects of business transactions in state jurisdictions</a:t>
            </a:r>
          </a:p>
          <a:p>
            <a:pPr eaLnBrk="0">
              <a:spcBef>
                <a:spcPts val="180"/>
              </a:spcBef>
            </a:pPr>
            <a:r>
              <a:rPr lang="en-US" sz="2800" dirty="0" smtClean="0">
                <a:latin typeface="+mj-lt"/>
              </a:rPr>
              <a:t>For all states and several U.S. territories, many of these transactional laws constitute and are commonly referred to as the Uniform Commercial Code (UCC)</a:t>
            </a:r>
          </a:p>
          <a:p>
            <a:pPr eaLnBrk="0">
              <a:spcBef>
                <a:spcPts val="180"/>
              </a:spcBef>
            </a:pPr>
            <a:r>
              <a:rPr lang="en-US" sz="2800" dirty="0" smtClean="0">
                <a:latin typeface="+mj-lt"/>
              </a:rPr>
              <a:t>As a matter of sovereignty, Tribes generally have the same right as states to establish similar laws that govern commerce within their jurisdictions – this is also generally true for Tribes in PL 280 states</a:t>
            </a:r>
          </a:p>
          <a:p>
            <a:pPr>
              <a:buNone/>
            </a:pPr>
            <a:endParaRPr lang="en-US" dirty="0">
              <a:latin typeface="+mj-lt"/>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8229600" cy="868362"/>
          </a:xfrm>
        </p:spPr>
        <p:txBody>
          <a:bodyPr>
            <a:noAutofit/>
          </a:bodyPr>
          <a:lstStyle/>
          <a:p>
            <a:r>
              <a:rPr lang="en-US" sz="3200" dirty="0" smtClean="0"/>
              <a:t>What is the Uniform Commercial Code?</a:t>
            </a:r>
            <a:endParaRPr lang="en-US" sz="3200" dirty="0"/>
          </a:p>
        </p:txBody>
      </p:sp>
      <p:sp>
        <p:nvSpPr>
          <p:cNvPr id="3" name="Content Placeholder 2"/>
          <p:cNvSpPr>
            <a:spLocks noGrp="1"/>
          </p:cNvSpPr>
          <p:nvPr>
            <p:ph sz="quarter" idx="1"/>
          </p:nvPr>
        </p:nvSpPr>
        <p:spPr>
          <a:xfrm>
            <a:off x="914400" y="1219200"/>
            <a:ext cx="7772400" cy="4800600"/>
          </a:xfrm>
        </p:spPr>
        <p:txBody>
          <a:bodyPr>
            <a:normAutofit/>
          </a:bodyPr>
          <a:lstStyle/>
          <a:p>
            <a:r>
              <a:rPr lang="en-US" sz="3000" dirty="0" smtClean="0">
                <a:latin typeface="+mj-lt"/>
              </a:rPr>
              <a:t>UCC was drafted by the Uniform Law Commission (ULC) during the 1940s and 1950s – a set of model codes to a establish a </a:t>
            </a:r>
            <a:r>
              <a:rPr lang="en-US" sz="3000" dirty="0" smtClean="0">
                <a:solidFill>
                  <a:srgbClr val="C00000"/>
                </a:solidFill>
                <a:latin typeface="+mj-lt"/>
              </a:rPr>
              <a:t>reasonably consistent </a:t>
            </a:r>
            <a:r>
              <a:rPr lang="en-US" sz="3000" dirty="0" smtClean="0">
                <a:latin typeface="+mj-lt"/>
              </a:rPr>
              <a:t>legal environment for commercial transactions among and between businesses and consumers across state lines </a:t>
            </a:r>
          </a:p>
          <a:p>
            <a:r>
              <a:rPr lang="en-US" sz="3000" dirty="0" smtClean="0">
                <a:latin typeface="+mj-lt"/>
              </a:rPr>
              <a:t>UCC been enacted by all 50 states and some U.S. territories  - not exactly uniform but </a:t>
            </a:r>
            <a:r>
              <a:rPr lang="en-US" sz="3000" dirty="0" smtClean="0">
                <a:solidFill>
                  <a:srgbClr val="C00000"/>
                </a:solidFill>
                <a:latin typeface="+mj-lt"/>
              </a:rPr>
              <a:t>substantially uniform </a:t>
            </a:r>
          </a:p>
          <a:p>
            <a:pPr>
              <a:buNone/>
            </a:pP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715962"/>
          </a:xfrm>
        </p:spPr>
        <p:txBody>
          <a:bodyPr>
            <a:normAutofit/>
          </a:bodyPr>
          <a:lstStyle/>
          <a:p>
            <a:r>
              <a:rPr lang="en-US" sz="3200" dirty="0" smtClean="0"/>
              <a:t>Why did the States Adopt the UCC?</a:t>
            </a:r>
            <a:endParaRPr lang="en-US" sz="3200" dirty="0"/>
          </a:p>
        </p:txBody>
      </p:sp>
      <p:sp>
        <p:nvSpPr>
          <p:cNvPr id="3" name="Content Placeholder 2"/>
          <p:cNvSpPr>
            <a:spLocks noGrp="1"/>
          </p:cNvSpPr>
          <p:nvPr>
            <p:ph sz="quarter" idx="1"/>
          </p:nvPr>
        </p:nvSpPr>
        <p:spPr>
          <a:xfrm>
            <a:off x="914400" y="1143000"/>
            <a:ext cx="8001000" cy="5486400"/>
          </a:xfrm>
        </p:spPr>
        <p:txBody>
          <a:bodyPr>
            <a:noAutofit/>
          </a:bodyPr>
          <a:lstStyle/>
          <a:p>
            <a:pPr marL="0" lvl="1" indent="0">
              <a:lnSpc>
                <a:spcPct val="80000"/>
              </a:lnSpc>
              <a:buNone/>
            </a:pPr>
            <a:r>
              <a:rPr lang="en-US" sz="2800" dirty="0" smtClean="0">
                <a:latin typeface="+mj-lt"/>
              </a:rPr>
              <a:t>Several reasons, but two important factors were:</a:t>
            </a:r>
          </a:p>
          <a:p>
            <a:pPr marL="290513" lvl="1" indent="-290513">
              <a:lnSpc>
                <a:spcPct val="80000"/>
              </a:lnSpc>
              <a:buFont typeface="Arial" pitchFamily="34" charset="0"/>
              <a:buChar char="•"/>
            </a:pPr>
            <a:r>
              <a:rPr lang="en-US" dirty="0" smtClean="0">
                <a:solidFill>
                  <a:srgbClr val="C00000"/>
                </a:solidFill>
                <a:latin typeface="+mj-lt"/>
              </a:rPr>
              <a:t>Economic development</a:t>
            </a:r>
            <a:r>
              <a:rPr lang="en-US" dirty="0" smtClean="0">
                <a:latin typeface="+mj-lt"/>
              </a:rPr>
              <a:t>: Non-uniformity among state laws was hindering “cross-border” commerce, thus interfering with economic development</a:t>
            </a:r>
          </a:p>
          <a:p>
            <a:pPr marL="290513" lvl="1" indent="-290513">
              <a:lnSpc>
                <a:spcPct val="80000"/>
              </a:lnSpc>
              <a:buFont typeface="Arial" pitchFamily="34" charset="0"/>
              <a:buChar char="•"/>
            </a:pPr>
            <a:r>
              <a:rPr lang="en-US" dirty="0" smtClean="0">
                <a:solidFill>
                  <a:srgbClr val="C00000"/>
                </a:solidFill>
                <a:latin typeface="+mj-lt"/>
              </a:rPr>
              <a:t>Sovereignty</a:t>
            </a:r>
            <a:r>
              <a:rPr lang="en-US" dirty="0" smtClean="0">
                <a:latin typeface="+mj-lt"/>
              </a:rPr>
              <a:t>:  Concern by states for potential federal legislative intervention/preemption if states did not act to address the non-uniformity issue</a:t>
            </a:r>
          </a:p>
          <a:p>
            <a:pPr marL="290513" lvl="1" indent="-290513">
              <a:lnSpc>
                <a:spcPct val="80000"/>
              </a:lnSpc>
              <a:buFont typeface="Arial" pitchFamily="34" charset="0"/>
              <a:buChar char="•"/>
            </a:pPr>
            <a:r>
              <a:rPr lang="en-US" dirty="0" smtClean="0">
                <a:latin typeface="+mj-lt"/>
              </a:rPr>
              <a:t>Now, </a:t>
            </a:r>
            <a:r>
              <a:rPr lang="en-US" b="1" dirty="0" smtClean="0">
                <a:latin typeface="+mj-lt"/>
              </a:rPr>
              <a:t>substantial uniformity </a:t>
            </a:r>
            <a:r>
              <a:rPr lang="en-US" dirty="0" smtClean="0">
                <a:latin typeface="+mj-lt"/>
              </a:rPr>
              <a:t>among the states’ commercial laws, including those governing secured lending, permits ease of transactions across state lines, enabling efficient “cross border” commerce</a:t>
            </a:r>
          </a:p>
          <a:p>
            <a:pPr marL="290513" indent="-290513" algn="ctr">
              <a:lnSpc>
                <a:spcPct val="80000"/>
              </a:lnSpc>
              <a:buNone/>
            </a:pPr>
            <a:endParaRPr lang="en-US" sz="2400" b="1" dirty="0" smtClean="0">
              <a:solidFill>
                <a:schemeClr val="accent3">
                  <a:lumMod val="50000"/>
                </a:schemeClr>
              </a:solidFill>
              <a:latin typeface="+mj-lt"/>
            </a:endParaRPr>
          </a:p>
          <a:p>
            <a:pPr marL="290513" indent="-290513">
              <a:lnSpc>
                <a:spcPct val="80000"/>
              </a:lnSpc>
              <a:buNone/>
            </a:pPr>
            <a:r>
              <a:rPr lang="en-US" sz="2400" b="1" dirty="0" smtClean="0">
                <a:solidFill>
                  <a:schemeClr val="accent2">
                    <a:lumMod val="75000"/>
                  </a:schemeClr>
                </a:solidFill>
                <a:latin typeface="+mj-lt"/>
              </a:rPr>
              <a:t>	</a:t>
            </a:r>
            <a:r>
              <a:rPr lang="en-US" sz="2400" dirty="0" smtClean="0">
                <a:solidFill>
                  <a:schemeClr val="accent2">
                    <a:lumMod val="75000"/>
                  </a:schemeClr>
                </a:solidFill>
                <a:latin typeface="+mj-lt"/>
              </a:rPr>
              <a:t>Are there similar concerns about economic development and sovereignty in Indian Country?</a:t>
            </a:r>
            <a:endParaRPr lang="en-US" sz="2400" dirty="0">
              <a:solidFill>
                <a:schemeClr val="accent2">
                  <a:lumMod val="75000"/>
                </a:schemeClr>
              </a:solidFill>
              <a:latin typeface="+mj-lt"/>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792162"/>
          </a:xfrm>
        </p:spPr>
        <p:txBody>
          <a:bodyPr>
            <a:normAutofit/>
          </a:bodyPr>
          <a:lstStyle/>
          <a:p>
            <a:r>
              <a:rPr lang="en-US" sz="3200" dirty="0" smtClean="0"/>
              <a:t>12 Articles of the UCC</a:t>
            </a:r>
            <a:endParaRPr lang="en-US" sz="3200" dirty="0"/>
          </a:p>
        </p:txBody>
      </p:sp>
      <p:sp>
        <p:nvSpPr>
          <p:cNvPr id="3" name="Content Placeholder 2"/>
          <p:cNvSpPr>
            <a:spLocks noGrp="1"/>
          </p:cNvSpPr>
          <p:nvPr>
            <p:ph sz="quarter" idx="1"/>
          </p:nvPr>
        </p:nvSpPr>
        <p:spPr>
          <a:xfrm>
            <a:off x="914400" y="1143000"/>
            <a:ext cx="7772400" cy="5715000"/>
          </a:xfrm>
        </p:spPr>
        <p:txBody>
          <a:bodyPr>
            <a:normAutofit/>
          </a:bodyPr>
          <a:lstStyle/>
          <a:p>
            <a:pPr>
              <a:tabLst>
                <a:tab pos="1828800" algn="l"/>
              </a:tabLst>
            </a:pPr>
            <a:r>
              <a:rPr lang="en-US" sz="2400" dirty="0" smtClean="0">
                <a:latin typeface="+mj-lt"/>
              </a:rPr>
              <a:t>Article 1 	Definitions and General Rules</a:t>
            </a:r>
          </a:p>
          <a:p>
            <a:r>
              <a:rPr lang="en-US" sz="2400" dirty="0" smtClean="0">
                <a:latin typeface="+mj-lt"/>
              </a:rPr>
              <a:t>Article 2 	Sales</a:t>
            </a:r>
          </a:p>
          <a:p>
            <a:r>
              <a:rPr lang="en-US" sz="2400" dirty="0" smtClean="0">
                <a:latin typeface="+mj-lt"/>
              </a:rPr>
              <a:t>Article 2A 	Leases</a:t>
            </a:r>
          </a:p>
          <a:p>
            <a:r>
              <a:rPr lang="en-US" sz="2400" dirty="0" smtClean="0">
                <a:latin typeface="+mj-lt"/>
              </a:rPr>
              <a:t>Article 2B 	Licenses</a:t>
            </a:r>
          </a:p>
          <a:p>
            <a:r>
              <a:rPr lang="en-US" sz="2400" dirty="0" smtClean="0">
                <a:latin typeface="+mj-lt"/>
              </a:rPr>
              <a:t>Article 3 	Negotiable Instruments</a:t>
            </a:r>
          </a:p>
          <a:p>
            <a:r>
              <a:rPr lang="en-US" sz="2400" dirty="0" smtClean="0">
                <a:latin typeface="+mj-lt"/>
              </a:rPr>
              <a:t>Article 4 	Bank Collections</a:t>
            </a:r>
          </a:p>
          <a:p>
            <a:r>
              <a:rPr lang="en-US" sz="2400" dirty="0" smtClean="0">
                <a:latin typeface="+mj-lt"/>
              </a:rPr>
              <a:t>Article 4A 	Funds Transfers</a:t>
            </a:r>
          </a:p>
          <a:p>
            <a:r>
              <a:rPr lang="en-US" sz="2400" dirty="0" smtClean="0">
                <a:latin typeface="+mj-lt"/>
              </a:rPr>
              <a:t>Article 5 	Letters of Credit</a:t>
            </a:r>
          </a:p>
          <a:p>
            <a:r>
              <a:rPr lang="en-US" sz="2400" dirty="0" smtClean="0">
                <a:latin typeface="+mj-lt"/>
              </a:rPr>
              <a:t>Article 6 	Bulk Sales</a:t>
            </a:r>
          </a:p>
          <a:p>
            <a:r>
              <a:rPr lang="en-US" sz="2400" dirty="0" smtClean="0">
                <a:latin typeface="+mj-lt"/>
              </a:rPr>
              <a:t>Article 7 	Documents of Title</a:t>
            </a:r>
          </a:p>
          <a:p>
            <a:r>
              <a:rPr lang="en-US" sz="2400" dirty="0" smtClean="0">
                <a:latin typeface="+mj-lt"/>
              </a:rPr>
              <a:t>Article 8 	Investment Securities</a:t>
            </a:r>
          </a:p>
          <a:p>
            <a:r>
              <a:rPr lang="en-US" sz="2400" dirty="0" smtClean="0">
                <a:solidFill>
                  <a:schemeClr val="accent2">
                    <a:lumMod val="75000"/>
                  </a:schemeClr>
                </a:solidFill>
                <a:latin typeface="+mj-lt"/>
              </a:rPr>
              <a:t>Article 9 	Secured Transactions </a:t>
            </a:r>
          </a:p>
          <a:p>
            <a:endParaRPr lang="en-US" sz="2400" dirty="0">
              <a:latin typeface="+mj-lt"/>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57200"/>
            <a:ext cx="8229600" cy="1066800"/>
          </a:xfrm>
        </p:spPr>
        <p:txBody>
          <a:bodyPr>
            <a:noAutofit/>
          </a:bodyPr>
          <a:lstStyle/>
          <a:p>
            <a:r>
              <a:rPr lang="en-US" sz="3200" dirty="0" smtClean="0"/>
              <a:t>Secured transactions legal developments  around the world</a:t>
            </a:r>
            <a:endParaRPr lang="en-US" sz="3200" dirty="0"/>
          </a:p>
        </p:txBody>
      </p:sp>
      <p:sp>
        <p:nvSpPr>
          <p:cNvPr id="3" name="Content Placeholder 2"/>
          <p:cNvSpPr>
            <a:spLocks noGrp="1"/>
          </p:cNvSpPr>
          <p:nvPr>
            <p:ph sz="quarter" idx="1"/>
          </p:nvPr>
        </p:nvSpPr>
        <p:spPr>
          <a:xfrm>
            <a:off x="914400" y="1600200"/>
            <a:ext cx="8229600" cy="4419600"/>
          </a:xfrm>
        </p:spPr>
        <p:txBody>
          <a:bodyPr>
            <a:normAutofit/>
          </a:bodyPr>
          <a:lstStyle/>
          <a:p>
            <a:r>
              <a:rPr lang="en-US" sz="2800" dirty="0" smtClean="0">
                <a:latin typeface="+mj-lt"/>
              </a:rPr>
              <a:t>Most, if not all, free market economies around the world have secured transactions laws, or have initiatives to enact or modernize them, in order to facilitate the flow of credit for business development and some consumer purposes</a:t>
            </a:r>
          </a:p>
          <a:p>
            <a:r>
              <a:rPr lang="en-US" sz="2800" dirty="0" smtClean="0">
                <a:latin typeface="+mj-lt"/>
              </a:rPr>
              <a:t>Because access to credit is necessary for business, developing and emerging nations have made adoption of secured transactions laws an important </a:t>
            </a:r>
            <a:r>
              <a:rPr lang="en-US" sz="2800" smtClean="0">
                <a:latin typeface="+mj-lt"/>
              </a:rPr>
              <a:t>objective  for economic </a:t>
            </a:r>
            <a:r>
              <a:rPr lang="en-US" sz="2800" dirty="0" smtClean="0">
                <a:latin typeface="+mj-lt"/>
              </a:rPr>
              <a:t>development purposes </a:t>
            </a:r>
          </a:p>
          <a:p>
            <a:endParaRPr lang="en-US" dirty="0">
              <a:latin typeface="Californian FB" pitchFamily="18"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2">
      <a:majorFont>
        <a:latin typeface="Calibri"/>
        <a:ea typeface=""/>
        <a:cs typeface=""/>
        <a:font script="Jpan" typeface="HGｺﾞｼｯｸM"/>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21540</TotalTime>
  <Words>2386</Words>
  <Application>Microsoft Office PowerPoint</Application>
  <PresentationFormat>On-screen Show (4:3)</PresentationFormat>
  <Paragraphs>226</Paragraphs>
  <Slides>38</Slides>
  <Notes>0</Notes>
  <HiddenSlides>0</HiddenSlides>
  <MMClips>0</MMClips>
  <ScaleCrop>false</ScaleCrop>
  <HeadingPairs>
    <vt:vector size="4" baseType="variant">
      <vt:variant>
        <vt:lpstr>Theme</vt:lpstr>
      </vt:variant>
      <vt:variant>
        <vt:i4>1</vt:i4>
      </vt:variant>
      <vt:variant>
        <vt:lpstr>Slide Titles</vt:lpstr>
      </vt:variant>
      <vt:variant>
        <vt:i4>38</vt:i4>
      </vt:variant>
    </vt:vector>
  </HeadingPairs>
  <TitlesOfParts>
    <vt:vector size="39" baseType="lpstr">
      <vt:lpstr>Equity</vt:lpstr>
      <vt:lpstr> The Rule of Law and Access to Credit in Indian Country </vt:lpstr>
      <vt:lpstr>Agenda</vt:lpstr>
      <vt:lpstr>Barriers to Credit in Indian Country</vt:lpstr>
      <vt:lpstr>Why is this a barrier?</vt:lpstr>
      <vt:lpstr>Tribes’ general right to govern business in their jurisdictions</vt:lpstr>
      <vt:lpstr>What is the Uniform Commercial Code?</vt:lpstr>
      <vt:lpstr>Why did the States Adopt the UCC?</vt:lpstr>
      <vt:lpstr>12 Articles of the UCC</vt:lpstr>
      <vt:lpstr>Secured transactions legal developments  around the world</vt:lpstr>
      <vt:lpstr>Secured transactions legal developments  around the world</vt:lpstr>
      <vt:lpstr>Secured transactions legal developments around the world</vt:lpstr>
      <vt:lpstr>Secured transactions legal developments  around the world</vt:lpstr>
      <vt:lpstr>Secured transactions legal developments  around the world</vt:lpstr>
      <vt:lpstr>Two broad categories of secured credit</vt:lpstr>
      <vt:lpstr>Examples of personal property</vt:lpstr>
      <vt:lpstr>Example: secured transaction     (utilizing non-possessory security interest)</vt:lpstr>
      <vt:lpstr>Why are non-possessory security interests important?</vt:lpstr>
      <vt:lpstr>What is secured transactions law?</vt:lpstr>
      <vt:lpstr>Secured transactions laws determine:</vt:lpstr>
      <vt:lpstr>Example: Business Secured  Transaction</vt:lpstr>
      <vt:lpstr>Secured Transactions Laws in Indian Country Today</vt:lpstr>
      <vt:lpstr>Secured Transactions Laws in Indian Country Today</vt:lpstr>
      <vt:lpstr>Confusing Secured Transactions Environment in Indian Country</vt:lpstr>
      <vt:lpstr>Cautions with the Various Tribal Secured Transactions Law Models</vt:lpstr>
      <vt:lpstr>Cautions with the Various Tribal Secured Transactions Law Models</vt:lpstr>
      <vt:lpstr>Cautions with the Various Tribal Secured Transactions Law Models</vt:lpstr>
      <vt:lpstr>Cautions with the Various Tribal Secured Transactions Law Models</vt:lpstr>
      <vt:lpstr>ULC’s Model Tribal Secured Transactions Act (MTSTA)</vt:lpstr>
      <vt:lpstr>MTSTA History</vt:lpstr>
      <vt:lpstr>MTSTA Special Considerations and Provisions</vt:lpstr>
      <vt:lpstr>MTSTA Benefits for Tribes</vt:lpstr>
      <vt:lpstr>MTSTA Implementation Guide</vt:lpstr>
      <vt:lpstr>Purpose of a UCC lien filing system</vt:lpstr>
      <vt:lpstr>Options for UCC Filing Systems under Tribal Law</vt:lpstr>
      <vt:lpstr>Reviewing Your Tribe’s Secured Transactions Environment</vt:lpstr>
      <vt:lpstr>Other Important Considerations</vt:lpstr>
      <vt:lpstr>Resources</vt:lpstr>
      <vt:lpstr>Contact Information</vt:lpstr>
    </vt:vector>
  </TitlesOfParts>
  <Company>Federal Reserve System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ACCESS TO CAPITAL IN  INDIAN COUNTRY</dc:title>
  <dc:creator>i2sxw01</dc:creator>
  <cp:lastModifiedBy>Kate Koch</cp:lastModifiedBy>
  <cp:revision>1023</cp:revision>
  <cp:lastPrinted>2013-02-26T18:27:26Z</cp:lastPrinted>
  <dcterms:created xsi:type="dcterms:W3CDTF">2012-01-26T18:32:02Z</dcterms:created>
  <dcterms:modified xsi:type="dcterms:W3CDTF">2013-02-26T20:37:01Z</dcterms:modified>
</cp:coreProperties>
</file>